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308" r:id="rId2"/>
  </p:sldIdLst>
  <p:sldSz cx="42803763" cy="32075438"/>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Century Gothic" panose="020B0502020202020204" pitchFamily="34" charset="0"/>
      <p:regular r:id="rId10"/>
      <p:bold r:id="rId11"/>
      <p:italic r:id="rId12"/>
      <p:boldItalic r:id="rId13"/>
    </p:embeddedFont>
  </p:embeddedFontLst>
  <p:defaultTextStyle>
    <a:defPPr>
      <a:defRPr lang="en-US"/>
    </a:defPPr>
    <a:lvl1pPr marL="0" algn="l" defTabSz="415961" rtl="0" eaLnBrk="1" latinLnBrk="0" hangingPunct="1">
      <a:defRPr sz="1638" kern="1200">
        <a:solidFill>
          <a:schemeClr val="tx1"/>
        </a:solidFill>
        <a:latin typeface="+mn-lt"/>
        <a:ea typeface="+mn-ea"/>
        <a:cs typeface="+mn-cs"/>
      </a:defRPr>
    </a:lvl1pPr>
    <a:lvl2pPr marL="415961" algn="l" defTabSz="415961" rtl="0" eaLnBrk="1" latinLnBrk="0" hangingPunct="1">
      <a:defRPr sz="1638" kern="1200">
        <a:solidFill>
          <a:schemeClr val="tx1"/>
        </a:solidFill>
        <a:latin typeface="+mn-lt"/>
        <a:ea typeface="+mn-ea"/>
        <a:cs typeface="+mn-cs"/>
      </a:defRPr>
    </a:lvl2pPr>
    <a:lvl3pPr marL="831921" algn="l" defTabSz="415961" rtl="0" eaLnBrk="1" latinLnBrk="0" hangingPunct="1">
      <a:defRPr sz="1638" kern="1200">
        <a:solidFill>
          <a:schemeClr val="tx1"/>
        </a:solidFill>
        <a:latin typeface="+mn-lt"/>
        <a:ea typeface="+mn-ea"/>
        <a:cs typeface="+mn-cs"/>
      </a:defRPr>
    </a:lvl3pPr>
    <a:lvl4pPr marL="1247882" algn="l" defTabSz="415961" rtl="0" eaLnBrk="1" latinLnBrk="0" hangingPunct="1">
      <a:defRPr sz="1638" kern="1200">
        <a:solidFill>
          <a:schemeClr val="tx1"/>
        </a:solidFill>
        <a:latin typeface="+mn-lt"/>
        <a:ea typeface="+mn-ea"/>
        <a:cs typeface="+mn-cs"/>
      </a:defRPr>
    </a:lvl4pPr>
    <a:lvl5pPr marL="1663842" algn="l" defTabSz="415961" rtl="0" eaLnBrk="1" latinLnBrk="0" hangingPunct="1">
      <a:defRPr sz="1638" kern="1200">
        <a:solidFill>
          <a:schemeClr val="tx1"/>
        </a:solidFill>
        <a:latin typeface="+mn-lt"/>
        <a:ea typeface="+mn-ea"/>
        <a:cs typeface="+mn-cs"/>
      </a:defRPr>
    </a:lvl5pPr>
    <a:lvl6pPr marL="2079803" algn="l" defTabSz="415961" rtl="0" eaLnBrk="1" latinLnBrk="0" hangingPunct="1">
      <a:defRPr sz="1638" kern="1200">
        <a:solidFill>
          <a:schemeClr val="tx1"/>
        </a:solidFill>
        <a:latin typeface="+mn-lt"/>
        <a:ea typeface="+mn-ea"/>
        <a:cs typeface="+mn-cs"/>
      </a:defRPr>
    </a:lvl6pPr>
    <a:lvl7pPr marL="2495763" algn="l" defTabSz="415961" rtl="0" eaLnBrk="1" latinLnBrk="0" hangingPunct="1">
      <a:defRPr sz="1638" kern="1200">
        <a:solidFill>
          <a:schemeClr val="tx1"/>
        </a:solidFill>
        <a:latin typeface="+mn-lt"/>
        <a:ea typeface="+mn-ea"/>
        <a:cs typeface="+mn-cs"/>
      </a:defRPr>
    </a:lvl7pPr>
    <a:lvl8pPr marL="2911724" algn="l" defTabSz="415961" rtl="0" eaLnBrk="1" latinLnBrk="0" hangingPunct="1">
      <a:defRPr sz="1638" kern="1200">
        <a:solidFill>
          <a:schemeClr val="tx1"/>
        </a:solidFill>
        <a:latin typeface="+mn-lt"/>
        <a:ea typeface="+mn-ea"/>
        <a:cs typeface="+mn-cs"/>
      </a:defRPr>
    </a:lvl8pPr>
    <a:lvl9pPr marL="3327684" algn="l" defTabSz="415961" rtl="0" eaLnBrk="1" latinLnBrk="0" hangingPunct="1">
      <a:defRPr sz="1638" kern="1200">
        <a:solidFill>
          <a:schemeClr val="tx1"/>
        </a:solidFill>
        <a:latin typeface="+mn-lt"/>
        <a:ea typeface="+mn-ea"/>
        <a:cs typeface="+mn-cs"/>
      </a:defRPr>
    </a:lvl9pPr>
  </p:defaultTextStyle>
  <p:extLst>
    <p:ext uri="{EFAFB233-063F-42B5-8137-9DF3F51BA10A}">
      <p15:sldGuideLst xmlns:p15="http://schemas.microsoft.com/office/powerpoint/2012/main">
        <p15:guide id="2" pos="13502" userDrawn="1">
          <p15:clr>
            <a:srgbClr val="A4A3A4"/>
          </p15:clr>
        </p15:guide>
        <p15:guide id="3" pos="5222" userDrawn="1">
          <p15:clr>
            <a:srgbClr val="A4A3A4"/>
          </p15:clr>
        </p15:guide>
        <p15:guide id="4" pos="229" userDrawn="1">
          <p15:clr>
            <a:srgbClr val="A4A3A4"/>
          </p15:clr>
        </p15:guide>
        <p15:guide id="5" pos="645" userDrawn="1">
          <p15:clr>
            <a:srgbClr val="A4A3A4"/>
          </p15:clr>
        </p15:guide>
        <p15:guide id="6" orient="horz" pos="101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CF9"/>
    <a:srgbClr val="E72240"/>
    <a:srgbClr val="0F44B9"/>
    <a:srgbClr val="415EB1"/>
    <a:srgbClr val="465EC6"/>
    <a:srgbClr val="4E52F8"/>
    <a:srgbClr val="4ED8F8"/>
    <a:srgbClr val="FFFFFF"/>
    <a:srgbClr val="004E60"/>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3" autoAdjust="0"/>
    <p:restoredTop sz="95388" autoAdjust="0"/>
  </p:normalViewPr>
  <p:slideViewPr>
    <p:cSldViewPr snapToGrid="0" showGuides="1">
      <p:cViewPr varScale="1">
        <p:scale>
          <a:sx n="25" d="100"/>
          <a:sy n="25" d="100"/>
        </p:scale>
        <p:origin x="1890" y="36"/>
      </p:cViewPr>
      <p:guideLst>
        <p:guide pos="13502"/>
        <p:guide pos="5222"/>
        <p:guide pos="229"/>
        <p:guide pos="645"/>
        <p:guide orient="horz" pos="10103"/>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6/30/2020</a:t>
            </a:fld>
            <a:endParaRPr lang="en-US"/>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‹Nr.›</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831921" rtl="0" eaLnBrk="1" latinLnBrk="0" hangingPunct="1">
      <a:defRPr sz="1092" kern="1200">
        <a:solidFill>
          <a:schemeClr val="tx1"/>
        </a:solidFill>
        <a:latin typeface="+mn-lt"/>
        <a:ea typeface="+mn-ea"/>
        <a:cs typeface="+mn-cs"/>
      </a:defRPr>
    </a:lvl1pPr>
    <a:lvl2pPr marL="415961" algn="l" defTabSz="831921" rtl="0" eaLnBrk="1" latinLnBrk="0" hangingPunct="1">
      <a:defRPr sz="1092" kern="1200">
        <a:solidFill>
          <a:schemeClr val="tx1"/>
        </a:solidFill>
        <a:latin typeface="+mn-lt"/>
        <a:ea typeface="+mn-ea"/>
        <a:cs typeface="+mn-cs"/>
      </a:defRPr>
    </a:lvl2pPr>
    <a:lvl3pPr marL="831921" algn="l" defTabSz="831921" rtl="0" eaLnBrk="1" latinLnBrk="0" hangingPunct="1">
      <a:defRPr sz="1092" kern="1200">
        <a:solidFill>
          <a:schemeClr val="tx1"/>
        </a:solidFill>
        <a:latin typeface="+mn-lt"/>
        <a:ea typeface="+mn-ea"/>
        <a:cs typeface="+mn-cs"/>
      </a:defRPr>
    </a:lvl3pPr>
    <a:lvl4pPr marL="1247882" algn="l" defTabSz="831921" rtl="0" eaLnBrk="1" latinLnBrk="0" hangingPunct="1">
      <a:defRPr sz="1092" kern="1200">
        <a:solidFill>
          <a:schemeClr val="tx1"/>
        </a:solidFill>
        <a:latin typeface="+mn-lt"/>
        <a:ea typeface="+mn-ea"/>
        <a:cs typeface="+mn-cs"/>
      </a:defRPr>
    </a:lvl4pPr>
    <a:lvl5pPr marL="1663842" algn="l" defTabSz="831921" rtl="0" eaLnBrk="1" latinLnBrk="0" hangingPunct="1">
      <a:defRPr sz="1092" kern="1200">
        <a:solidFill>
          <a:schemeClr val="tx1"/>
        </a:solidFill>
        <a:latin typeface="+mn-lt"/>
        <a:ea typeface="+mn-ea"/>
        <a:cs typeface="+mn-cs"/>
      </a:defRPr>
    </a:lvl5pPr>
    <a:lvl6pPr marL="2079803" algn="l" defTabSz="831921" rtl="0" eaLnBrk="1" latinLnBrk="0" hangingPunct="1">
      <a:defRPr sz="1092" kern="1200">
        <a:solidFill>
          <a:schemeClr val="tx1"/>
        </a:solidFill>
        <a:latin typeface="+mn-lt"/>
        <a:ea typeface="+mn-ea"/>
        <a:cs typeface="+mn-cs"/>
      </a:defRPr>
    </a:lvl6pPr>
    <a:lvl7pPr marL="2495763" algn="l" defTabSz="831921" rtl="0" eaLnBrk="1" latinLnBrk="0" hangingPunct="1">
      <a:defRPr sz="1092" kern="1200">
        <a:solidFill>
          <a:schemeClr val="tx1"/>
        </a:solidFill>
        <a:latin typeface="+mn-lt"/>
        <a:ea typeface="+mn-ea"/>
        <a:cs typeface="+mn-cs"/>
      </a:defRPr>
    </a:lvl7pPr>
    <a:lvl8pPr marL="2911724" algn="l" defTabSz="831921" rtl="0" eaLnBrk="1" latinLnBrk="0" hangingPunct="1">
      <a:defRPr sz="1092" kern="1200">
        <a:solidFill>
          <a:schemeClr val="tx1"/>
        </a:solidFill>
        <a:latin typeface="+mn-lt"/>
        <a:ea typeface="+mn-ea"/>
        <a:cs typeface="+mn-cs"/>
      </a:defRPr>
    </a:lvl8pPr>
    <a:lvl9pPr marL="3327684" algn="l" defTabSz="831921" rtl="0" eaLnBrk="1" latinLnBrk="0" hangingPunct="1">
      <a:defRPr sz="10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40006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75047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402272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7513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305368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393702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36469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15954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423688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218171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07532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33917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3F135061-2F74-46D4-9F8F-C77EF304855D}" type="datetimeFigureOut">
              <a:rPr lang="en-US" smtClean="0"/>
              <a:t>6/30/2020</a:t>
            </a:fld>
            <a:endParaRPr lang="en-US"/>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63FC52CE-B062-47D6-A8CB-AF6B214D1AE5}" type="slidenum">
              <a:rPr lang="en-US" smtClean="0"/>
              <a:t>‹Nr.›</a:t>
            </a:fld>
            <a:endParaRPr lang="en-US"/>
          </a:p>
        </p:txBody>
      </p:sp>
    </p:spTree>
    <p:extLst>
      <p:ext uri="{BB962C8B-B14F-4D97-AF65-F5344CB8AC3E}">
        <p14:creationId xmlns:p14="http://schemas.microsoft.com/office/powerpoint/2010/main" val="3012065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p:nvPr/>
        </p:nvSpPr>
        <p:spPr>
          <a:xfrm>
            <a:off x="12933027" y="18402949"/>
            <a:ext cx="18508204" cy="124774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2933027" y="3532680"/>
            <a:ext cx="18508204" cy="14526720"/>
          </a:xfrm>
          <a:prstGeom prst="rect">
            <a:avLst/>
          </a:prstGeom>
          <a:solidFill>
            <a:srgbClr val="8BCCF9">
              <a:alpha val="8666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ilent presenter">
            <a:extLst>
              <a:ext uri="{FF2B5EF4-FFF2-40B4-BE49-F238E27FC236}">
                <a16:creationId xmlns:a16="http://schemas.microsoft.com/office/drawing/2014/main" id="{EC86DA8B-8163-4552-8FA4-435C18CFF2A9}"/>
              </a:ext>
            </a:extLst>
          </p:cNvPr>
          <p:cNvSpPr/>
          <p:nvPr/>
        </p:nvSpPr>
        <p:spPr>
          <a:xfrm>
            <a:off x="0" y="3154828"/>
            <a:ext cx="12687300" cy="2892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3266341" y="4386292"/>
            <a:ext cx="18174890" cy="5762001"/>
          </a:xfrm>
        </p:spPr>
        <p:txBody>
          <a:bodyPr anchor="t">
            <a:noAutofit/>
          </a:bodyPr>
          <a:lstStyle/>
          <a:p>
            <a:pPr algn="l">
              <a:lnSpc>
                <a:spcPct val="121000"/>
              </a:lnSpc>
            </a:pPr>
            <a:r>
              <a:rPr lang="en-GB" sz="7000" b="1" dirty="0">
                <a:latin typeface="Arial" panose="020B0604020202020204" pitchFamily="34" charset="0"/>
                <a:cs typeface="Arial" panose="020B0604020202020204" pitchFamily="34" charset="0"/>
              </a:rPr>
              <a:t>Social and socioeconomic disadvantage</a:t>
            </a:r>
            <a:r>
              <a:rPr lang="en-GB" sz="7000" dirty="0">
                <a:latin typeface="Arial" panose="020B0604020202020204" pitchFamily="34" charset="0"/>
                <a:cs typeface="Arial" panose="020B0604020202020204" pitchFamily="34" charset="0"/>
              </a:rPr>
              <a:t>, </a:t>
            </a:r>
            <a:r>
              <a:rPr lang="en-GB" sz="7000" b="1" dirty="0">
                <a:latin typeface="Arial" panose="020B0604020202020204" pitchFamily="34" charset="0"/>
                <a:cs typeface="Arial" panose="020B0604020202020204" pitchFamily="34" charset="0"/>
              </a:rPr>
              <a:t>poor mental health </a:t>
            </a:r>
            <a:r>
              <a:rPr lang="en-GB" sz="7000" dirty="0">
                <a:latin typeface="Arial" panose="020B0604020202020204" pitchFamily="34" charset="0"/>
                <a:cs typeface="Arial" panose="020B0604020202020204" pitchFamily="34" charset="0"/>
              </a:rPr>
              <a:t>and </a:t>
            </a:r>
            <a:r>
              <a:rPr lang="en-GB" sz="7000" b="1" dirty="0">
                <a:latin typeface="Arial" panose="020B0604020202020204" pitchFamily="34" charset="0"/>
                <a:cs typeface="Arial" panose="020B0604020202020204" pitchFamily="34" charset="0"/>
              </a:rPr>
              <a:t>adverse lifestyle factors </a:t>
            </a:r>
            <a:r>
              <a:rPr lang="en-GB" sz="7000" dirty="0">
                <a:latin typeface="Arial" panose="020B0604020202020204" pitchFamily="34" charset="0"/>
                <a:cs typeface="Arial" panose="020B0604020202020204" pitchFamily="34" charset="0"/>
              </a:rPr>
              <a:t>are strong </a:t>
            </a:r>
            <a:r>
              <a:rPr lang="en-GB" sz="7000" b="1" dirty="0">
                <a:latin typeface="Arial" panose="020B0604020202020204" pitchFamily="34" charset="0"/>
                <a:cs typeface="Arial" panose="020B0604020202020204" pitchFamily="34" charset="0"/>
              </a:rPr>
              <a:t>predictors of hospitalisation </a:t>
            </a:r>
            <a:r>
              <a:rPr lang="en-GB" sz="7000" dirty="0">
                <a:latin typeface="Arial" panose="020B0604020202020204" pitchFamily="34" charset="0"/>
                <a:cs typeface="Arial" panose="020B0604020202020204" pitchFamily="34" charset="0"/>
              </a:rPr>
              <a:t>in people living with HIV.</a:t>
            </a:r>
            <a:endParaRPr lang="en-US" sz="7000" dirty="0">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333314" y="7410035"/>
            <a:ext cx="12031723" cy="24067871"/>
          </a:xfrm>
          <a:prstGeom prst="rect">
            <a:avLst/>
          </a:prstGeom>
          <a:noFill/>
        </p:spPr>
        <p:txBody>
          <a:bodyPr wrap="square" rtlCol="0">
            <a:spAutoFit/>
          </a:bodyPr>
          <a:lstStyle/>
          <a:p>
            <a:pPr>
              <a:lnSpc>
                <a:spcPct val="120000"/>
              </a:lnSpc>
            </a:pPr>
            <a:r>
              <a:rPr lang="en-US" sz="4000" b="1" dirty="0">
                <a:solidFill>
                  <a:srgbClr val="E72240"/>
                </a:solidFill>
                <a:latin typeface="Arial" panose="020B0604020202020204" pitchFamily="34" charset="0"/>
                <a:cs typeface="Arial" panose="020B0604020202020204" pitchFamily="34" charset="0"/>
              </a:rPr>
              <a:t>BACKGROUND </a:t>
            </a:r>
          </a:p>
          <a:p>
            <a:pPr>
              <a:lnSpc>
                <a:spcPct val="120000"/>
              </a:lnSpc>
            </a:pPr>
            <a:r>
              <a:rPr lang="en-GB" sz="2800" dirty="0">
                <a:latin typeface="Arial" panose="020B0604020202020204" pitchFamily="34" charset="0"/>
              </a:rPr>
              <a:t>H</a:t>
            </a:r>
            <a:r>
              <a:rPr lang="en-GB" sz="2800" dirty="0">
                <a:latin typeface="Arial" panose="020B0604020202020204" pitchFamily="34" charset="0"/>
                <a:ea typeface="Calibri" panose="020F0502020204030204" pitchFamily="34" charset="0"/>
              </a:rPr>
              <a:t>ospitalisation is a key indicator of serious morbidity and a significant contributor to healthcare costs. However, </a:t>
            </a:r>
            <a:r>
              <a:rPr lang="en-GB" sz="2800" dirty="0">
                <a:latin typeface="Arial" panose="020B0604020202020204" pitchFamily="34" charset="0"/>
                <a:cs typeface="Arial" panose="020B0604020202020204" pitchFamily="34" charset="0"/>
              </a:rPr>
              <a:t>there has been little research on the predictors and causes of hospitalisation among people living with HIV (PLHIV) in the last decade - the era of contemporary combination ART.</a:t>
            </a:r>
            <a:endParaRPr lang="en-US" sz="2800" b="1" dirty="0">
              <a:solidFill>
                <a:srgbClr val="8C1616"/>
              </a:solidFill>
              <a:latin typeface="Arial" panose="020B0604020202020204" pitchFamily="34" charset="0"/>
              <a:cs typeface="Arial" panose="020B0604020202020204" pitchFamily="34" charset="0"/>
            </a:endParaRPr>
          </a:p>
          <a:p>
            <a:pPr>
              <a:lnSpc>
                <a:spcPct val="120000"/>
              </a:lnSpc>
            </a:pPr>
            <a:endParaRPr lang="en-US" sz="3000" b="1" dirty="0">
              <a:solidFill>
                <a:srgbClr val="8C1616"/>
              </a:solidFill>
              <a:latin typeface="Arial" panose="020B0604020202020204" pitchFamily="34" charset="0"/>
              <a:cs typeface="Arial" panose="020B0604020202020204" pitchFamily="34" charset="0"/>
            </a:endParaRPr>
          </a:p>
          <a:p>
            <a:pPr>
              <a:lnSpc>
                <a:spcPct val="120000"/>
              </a:lnSpc>
            </a:pPr>
            <a:r>
              <a:rPr lang="en-US" sz="4000" b="1" dirty="0">
                <a:solidFill>
                  <a:srgbClr val="E72240"/>
                </a:solidFill>
                <a:latin typeface="Arial" panose="020B0604020202020204" pitchFamily="34" charset="0"/>
                <a:cs typeface="Arial" panose="020B0604020202020204" pitchFamily="34" charset="0"/>
              </a:rPr>
              <a:t>METHODS</a:t>
            </a:r>
          </a:p>
          <a:p>
            <a:pPr>
              <a:lnSpc>
                <a:spcPct val="107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In a sub-study of the ASTRA questionnaire study, 798 individuals recruited at the Royal Free Hospital, London, who consented to routine clinical data linkage were included.</a:t>
            </a:r>
          </a:p>
          <a:p>
            <a:pPr>
              <a:lnSpc>
                <a:spcPct val="107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 A medical record review identified occurrence and ICD-10 classified causes of all hospital admissions from questionnaire completion (2011-2012; baseline) until 1 June 2018. </a:t>
            </a:r>
          </a:p>
          <a:p>
            <a:pPr>
              <a:lnSpc>
                <a:spcPct val="107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We used Prentice-Williams-Peterson gap time models to calculate unadjusted and demographic adjusted hazard ratios (HR) of repeated all-cause hospitalisation according to baseline questionnaire assessed social, socioeconomic, mental health and lifestyle factors.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3000" b="1" dirty="0">
              <a:latin typeface="Arial" panose="020B0604020202020204" pitchFamily="34" charset="0"/>
              <a:cs typeface="Arial" panose="020B0604020202020204" pitchFamily="34" charset="0"/>
            </a:endParaRPr>
          </a:p>
          <a:p>
            <a:pPr>
              <a:lnSpc>
                <a:spcPct val="120000"/>
              </a:lnSpc>
            </a:pPr>
            <a:r>
              <a:rPr lang="en-US" sz="4000" b="1" dirty="0">
                <a:solidFill>
                  <a:srgbClr val="E72240"/>
                </a:solidFill>
                <a:latin typeface="Arial" panose="020B0604020202020204" pitchFamily="34" charset="0"/>
                <a:cs typeface="Arial" panose="020B0604020202020204" pitchFamily="34" charset="0"/>
              </a:rPr>
              <a:t>RESULTS</a:t>
            </a:r>
          </a:p>
          <a:p>
            <a:pPr marL="457200" indent="-457200">
              <a:lnSpc>
                <a:spcPct val="120000"/>
              </a:lnSpc>
              <a:buFont typeface="Arial" panose="020B0604020202020204" pitchFamily="34" charset="0"/>
              <a:buChar char="•"/>
            </a:pPr>
            <a:r>
              <a:rPr lang="en-GB" sz="2800" dirty="0">
                <a:latin typeface="Arial" panose="020B0604020202020204" pitchFamily="34" charset="0"/>
                <a:ea typeface="Calibri" panose="020F0502020204030204" pitchFamily="34" charset="0"/>
              </a:rPr>
              <a:t>274 hospitalisations occurred (153 (19%) had ≥1 hospitalisation): an </a:t>
            </a:r>
            <a:r>
              <a:rPr lang="en-GB" sz="2800" b="1" dirty="0">
                <a:latin typeface="Arial" panose="020B0604020202020204" pitchFamily="34" charset="0"/>
                <a:ea typeface="Calibri" panose="020F0502020204030204" pitchFamily="34" charset="0"/>
              </a:rPr>
              <a:t>overall rate </a:t>
            </a:r>
            <a:r>
              <a:rPr lang="en-GB" sz="2800" dirty="0">
                <a:latin typeface="Arial" panose="020B0604020202020204" pitchFamily="34" charset="0"/>
                <a:ea typeface="Calibri" panose="020F0502020204030204" pitchFamily="34" charset="0"/>
              </a:rPr>
              <a:t>of 5.8/100 person-years (95% CI: 5.1-6.5)</a:t>
            </a:r>
          </a:p>
          <a:p>
            <a:pPr marL="457200" indent="-457200">
              <a:lnSpc>
                <a:spcPct val="120000"/>
              </a:lnSpc>
              <a:buFont typeface="Arial" panose="020B0604020202020204" pitchFamily="34" charset="0"/>
              <a:buChar char="•"/>
            </a:pPr>
            <a:r>
              <a:rPr lang="en-GB" sz="2800" dirty="0">
                <a:latin typeface="Arial" panose="020B0604020202020204" pitchFamily="34" charset="0"/>
                <a:ea typeface="Calibri" panose="020F0502020204030204" pitchFamily="34" charset="0"/>
              </a:rPr>
              <a:t>75% of hospitalisations were </a:t>
            </a:r>
            <a:r>
              <a:rPr lang="en-GB" sz="2800" b="1" dirty="0">
                <a:latin typeface="Arial" panose="020B0604020202020204" pitchFamily="34" charset="0"/>
                <a:ea typeface="Calibri" panose="020F0502020204030204" pitchFamily="34" charset="0"/>
              </a:rPr>
              <a:t>emergencies</a:t>
            </a:r>
            <a:endParaRPr lang="en-GB" sz="2800" dirty="0">
              <a:latin typeface="Arial" panose="020B0604020202020204" pitchFamily="34" charset="0"/>
              <a:ea typeface="Calibri" panose="020F0502020204030204" pitchFamily="34" charset="0"/>
            </a:endParaRPr>
          </a:p>
          <a:p>
            <a:pPr marL="457200" indent="-457200">
              <a:lnSpc>
                <a:spcPct val="120000"/>
              </a:lnSpc>
              <a:buFont typeface="Arial" panose="020B0604020202020204" pitchFamily="34" charset="0"/>
              <a:buChar char="•"/>
            </a:pPr>
            <a:r>
              <a:rPr lang="en-GB" sz="2800" dirty="0">
                <a:latin typeface="Arial" panose="020B0604020202020204" pitchFamily="34" charset="0"/>
                <a:ea typeface="Calibri" panose="020F0502020204030204" pitchFamily="34" charset="0"/>
              </a:rPr>
              <a:t>The </a:t>
            </a:r>
            <a:r>
              <a:rPr lang="en-GB" sz="2800" b="1" dirty="0">
                <a:latin typeface="Arial" panose="020B0604020202020204" pitchFamily="34" charset="0"/>
                <a:ea typeface="Calibri" panose="020F0502020204030204" pitchFamily="34" charset="0"/>
              </a:rPr>
              <a:t>re-admission rate </a:t>
            </a:r>
            <a:r>
              <a:rPr lang="en-GB" sz="2800" dirty="0">
                <a:latin typeface="Arial" panose="020B0604020202020204" pitchFamily="34" charset="0"/>
                <a:ea typeface="Calibri" panose="020F0502020204030204" pitchFamily="34" charset="0"/>
              </a:rPr>
              <a:t>was 64.2/100 person-years (52.7-75.7)</a:t>
            </a:r>
          </a:p>
          <a:p>
            <a:pPr marL="457200" indent="-457200">
              <a:lnSpc>
                <a:spcPct val="120000"/>
              </a:lnSpc>
              <a:buFont typeface="Arial" panose="020B0604020202020204" pitchFamily="34" charset="0"/>
              <a:buChar char="•"/>
            </a:pPr>
            <a:r>
              <a:rPr lang="en-GB" sz="2800" b="1" dirty="0">
                <a:latin typeface="Arial" panose="020B0604020202020204" pitchFamily="34" charset="0"/>
                <a:ea typeface="Calibri" panose="020F0502020204030204" pitchFamily="34" charset="0"/>
              </a:rPr>
              <a:t>Factors predicting hospitalisation </a:t>
            </a:r>
            <a:r>
              <a:rPr lang="en-GB" sz="2800" dirty="0">
                <a:latin typeface="Arial" panose="020B0604020202020204" pitchFamily="34" charset="0"/>
                <a:ea typeface="Calibri" panose="020F0502020204030204" pitchFamily="34" charset="0"/>
              </a:rPr>
              <a:t>included: not having a stable partner; having children; being unemployed or non-employment due to being sick/disabled; rented housing; never having enough money for basic needs; current smoking; recreational injection drug use; anxiety symptoms; depressive symptoms; treated and untreated depression</a:t>
            </a:r>
          </a:p>
          <a:p>
            <a:pPr marL="457200" indent="-457200">
              <a:lnSpc>
                <a:spcPct val="120000"/>
              </a:lnSpc>
              <a:buFont typeface="Arial" panose="020B0604020202020204" pitchFamily="34" charset="0"/>
              <a:buChar char="•"/>
            </a:pPr>
            <a:r>
              <a:rPr lang="en-GB" sz="2800" dirty="0">
                <a:latin typeface="Arial" panose="020B0604020202020204" pitchFamily="34" charset="0"/>
                <a:ea typeface="Calibri" panose="020F0502020204030204" pitchFamily="34" charset="0"/>
              </a:rPr>
              <a:t>Being a heterosexual man or a woman with ethnicity other than Black African (vs. MSM); being aged &gt;60; lower CD4 count; CD4 nadir &lt;50; viral non-suppression; greater ART non-adherence and time since diagnosis &gt;20 years were also associated with higher hazard of hospitalisation</a:t>
            </a:r>
          </a:p>
          <a:p>
            <a:pPr marL="457200" indent="-457200">
              <a:lnSpc>
                <a:spcPct val="120000"/>
              </a:lnSpc>
              <a:buFont typeface="Arial" panose="020B0604020202020204" pitchFamily="34" charset="0"/>
              <a:buChar char="•"/>
            </a:pPr>
            <a:r>
              <a:rPr lang="en-GB" sz="2800" b="1" dirty="0">
                <a:latin typeface="Arial" panose="020B0604020202020204" pitchFamily="34" charset="0"/>
                <a:ea typeface="Calibri" panose="020F0502020204030204" pitchFamily="34" charset="0"/>
              </a:rPr>
              <a:t>Causes of hospitalisation </a:t>
            </a:r>
            <a:r>
              <a:rPr lang="en-GB" sz="2800" dirty="0">
                <a:latin typeface="Arial" panose="020B0604020202020204" pitchFamily="34" charset="0"/>
                <a:ea typeface="Calibri" panose="020F0502020204030204" pitchFamily="34" charset="0"/>
              </a:rPr>
              <a:t>were wide-ranging, the </a:t>
            </a:r>
            <a:r>
              <a:rPr lang="en-GB" sz="2800" b="1" dirty="0">
                <a:latin typeface="Arial" panose="020B0604020202020204" pitchFamily="34" charset="0"/>
                <a:ea typeface="Calibri" panose="020F0502020204030204" pitchFamily="34" charset="0"/>
              </a:rPr>
              <a:t>most common </a:t>
            </a:r>
            <a:r>
              <a:rPr lang="en-GB" sz="2800" dirty="0">
                <a:latin typeface="Arial" panose="020B0604020202020204" pitchFamily="34" charset="0"/>
                <a:ea typeface="Calibri" panose="020F0502020204030204" pitchFamily="34" charset="0"/>
              </a:rPr>
              <a:t>were circulatory, digestive, respiratory, infectious diseases, injury/poisoning, genitourinary diseases and neoplasms in that order. 10% were related to at least one AIDS-defining illness.</a:t>
            </a:r>
          </a:p>
          <a:p>
            <a:pPr marL="457200" indent="-457200">
              <a:lnSpc>
                <a:spcPct val="120000"/>
              </a:lnSpc>
              <a:buFont typeface="Arial" panose="020B0604020202020204" pitchFamily="34" charset="0"/>
              <a:buChar char="•"/>
            </a:pPr>
            <a:endParaRPr lang="en-GB" sz="2800" b="1" dirty="0">
              <a:solidFill>
                <a:srgbClr val="E72240"/>
              </a:solidFill>
              <a:latin typeface="Arial" panose="020B0604020202020204" pitchFamily="34" charset="0"/>
              <a:cs typeface="Arial" panose="020B0604020202020204" pitchFamily="34" charset="0"/>
            </a:endParaRPr>
          </a:p>
          <a:p>
            <a:pPr>
              <a:lnSpc>
                <a:spcPct val="120000"/>
              </a:lnSpc>
            </a:pPr>
            <a:r>
              <a:rPr lang="en-US" sz="4000" b="1" dirty="0">
                <a:solidFill>
                  <a:srgbClr val="E72240"/>
                </a:solidFill>
                <a:latin typeface="Arial" panose="020B0604020202020204" pitchFamily="34" charset="0"/>
                <a:cs typeface="Arial" panose="020B0604020202020204" pitchFamily="34" charset="0"/>
              </a:rPr>
              <a:t>CONCLUSIONS</a:t>
            </a:r>
          </a:p>
          <a:p>
            <a:pPr>
              <a:lnSpc>
                <a:spcPct val="120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Our findings emphasize the need for support targeted to those with psychosocial and economic needs and highlight the importance of holistic care for PLHIV including prevention and early detection of comorbidities. Given the high costs of hospitalisation targeted interventions could be cost-effective.</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Graphic 18">
            <a:extLst>
              <a:ext uri="{FF2B5EF4-FFF2-40B4-BE49-F238E27FC236}">
                <a16:creationId xmlns:a16="http://schemas.microsoft.com/office/drawing/2014/main" id="{C1210836-80D5-470E-883D-041B85957069}"/>
              </a:ext>
            </a:extLst>
          </p:cNvPr>
          <p:cNvSpPr/>
          <p:nvPr/>
        </p:nvSpPr>
        <p:spPr>
          <a:xfrm>
            <a:off x="1359640" y="4936354"/>
            <a:ext cx="688382" cy="640187"/>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sz="1420"/>
          </a:p>
        </p:txBody>
      </p:sp>
      <p:sp>
        <p:nvSpPr>
          <p:cNvPr id="20" name="Rectangle 19">
            <a:extLst>
              <a:ext uri="{FF2B5EF4-FFF2-40B4-BE49-F238E27FC236}">
                <a16:creationId xmlns:a16="http://schemas.microsoft.com/office/drawing/2014/main" id="{6BA4CF46-E210-4322-91D1-2A41779F64E4}"/>
              </a:ext>
            </a:extLst>
          </p:cNvPr>
          <p:cNvSpPr/>
          <p:nvPr/>
        </p:nvSpPr>
        <p:spPr>
          <a:xfrm>
            <a:off x="363538" y="3254353"/>
            <a:ext cx="12323762" cy="3933384"/>
          </a:xfrm>
          <a:prstGeom prst="rect">
            <a:avLst/>
          </a:prstGeom>
        </p:spPr>
        <p:txBody>
          <a:bodyPr wrap="square">
            <a:spAutoFit/>
          </a:bodyPr>
          <a:lstStyle/>
          <a:p>
            <a:pPr>
              <a:lnSpc>
                <a:spcPct val="120000"/>
              </a:lnSpc>
            </a:pPr>
            <a:r>
              <a:rPr lang="en-GB" sz="2400" b="1" dirty="0">
                <a:latin typeface="Arial" panose="020B0604020202020204" pitchFamily="34" charset="0"/>
                <a:cs typeface="Arial" panose="020B0604020202020204" pitchFamily="34" charset="0"/>
              </a:rPr>
              <a:t>Sophia Rein</a:t>
            </a:r>
            <a:r>
              <a:rPr lang="en-GB" sz="2400" b="1"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Colette Smith</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Clinton Chaloner</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Adam Stafford</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Alison Rodger</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Margaret Johnson</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Jeff McDonnell</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Fiona Burns</a:t>
            </a:r>
            <a:r>
              <a:rPr lang="en-GB" sz="2400" baseline="30000" dirty="0">
                <a:latin typeface="Arial" panose="020B0604020202020204" pitchFamily="34" charset="0"/>
                <a:cs typeface="Arial" panose="020B0604020202020204" pitchFamily="34" charset="0"/>
              </a:rPr>
              <a:t>1,2</a:t>
            </a:r>
            <a:r>
              <a:rPr lang="en-GB" sz="2400" dirty="0">
                <a:latin typeface="Arial" panose="020B0604020202020204" pitchFamily="34" charset="0"/>
                <a:cs typeface="Arial" panose="020B0604020202020204" pitchFamily="34" charset="0"/>
              </a:rPr>
              <a:t>, Sara Madge</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Alec Miners</a:t>
            </a:r>
            <a:r>
              <a:rPr lang="en-GB" sz="2400" baseline="30000" dirty="0">
                <a:latin typeface="Arial" panose="020B0604020202020204" pitchFamily="34" charset="0"/>
                <a:cs typeface="Arial" panose="020B0604020202020204" pitchFamily="34" charset="0"/>
              </a:rPr>
              <a:t>4</a:t>
            </a:r>
            <a:r>
              <a:rPr lang="en-GB" sz="2400" dirty="0">
                <a:latin typeface="Arial" panose="020B0604020202020204" pitchFamily="34" charset="0"/>
                <a:cs typeface="Arial" panose="020B0604020202020204" pitchFamily="34" charset="0"/>
              </a:rPr>
              <a:t>, Lorraine Sherr</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Simon Collins</a:t>
            </a:r>
            <a:r>
              <a:rPr lang="en-GB" sz="2400" baseline="30000" dirty="0">
                <a:latin typeface="Arial" panose="020B0604020202020204" pitchFamily="34" charset="0"/>
                <a:cs typeface="Arial" panose="020B0604020202020204" pitchFamily="34" charset="0"/>
              </a:rPr>
              <a:t>3</a:t>
            </a:r>
            <a:r>
              <a:rPr lang="en-GB" sz="2400" dirty="0">
                <a:latin typeface="Arial" panose="020B0604020202020204" pitchFamily="34" charset="0"/>
                <a:cs typeface="Arial" panose="020B0604020202020204" pitchFamily="34" charset="0"/>
              </a:rPr>
              <a:t>, Andrew Speakman</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Andrew Phillips</a:t>
            </a:r>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Fiona Lampe</a:t>
            </a:r>
            <a:r>
              <a:rPr lang="en-GB" sz="2400" baseline="30000" dirty="0">
                <a:latin typeface="Arial" panose="020B0604020202020204" pitchFamily="34" charset="0"/>
                <a:cs typeface="Arial" panose="020B0604020202020204" pitchFamily="34" charset="0"/>
              </a:rPr>
              <a:t>1</a:t>
            </a:r>
          </a:p>
          <a:p>
            <a:pPr>
              <a:lnSpc>
                <a:spcPct val="120000"/>
              </a:lnSpc>
            </a:pPr>
            <a:endParaRPr lang="en-GB" sz="2400" baseline="30000" dirty="0">
              <a:latin typeface="Arial" panose="020B0604020202020204" pitchFamily="34" charset="0"/>
              <a:cs typeface="Arial" panose="020B0604020202020204" pitchFamily="34" charset="0"/>
            </a:endParaRPr>
          </a:p>
          <a:p>
            <a:r>
              <a:rPr lang="en-GB" sz="2400" baseline="30000" dirty="0">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Institute for Global Health, UCL, London, UK</a:t>
            </a:r>
          </a:p>
          <a:p>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Royal Free Hampstead NHS Trust, London, UK</a:t>
            </a:r>
          </a:p>
          <a:p>
            <a:r>
              <a:rPr lang="en-GB" sz="2400" baseline="30000" dirty="0">
                <a:latin typeface="Arial" panose="020B0604020202020204" pitchFamily="34" charset="0"/>
                <a:cs typeface="Arial" panose="020B0604020202020204" pitchFamily="34" charset="0"/>
              </a:rPr>
              <a:t>3</a:t>
            </a:r>
            <a:r>
              <a:rPr lang="en-GB" sz="2400" dirty="0">
                <a:latin typeface="Arial" panose="020B0604020202020204" pitchFamily="34" charset="0"/>
                <a:cs typeface="Arial" panose="020B0604020202020204" pitchFamily="34" charset="0"/>
              </a:rPr>
              <a:t>HIV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-Base, London, UK </a:t>
            </a:r>
          </a:p>
          <a:p>
            <a:r>
              <a:rPr lang="en-GB" sz="2400" baseline="30000" dirty="0">
                <a:latin typeface="Arial" panose="020B0604020202020204" pitchFamily="34" charset="0"/>
                <a:cs typeface="Arial" panose="020B0604020202020204" pitchFamily="34" charset="0"/>
              </a:rPr>
              <a:t>4</a:t>
            </a:r>
            <a:r>
              <a:rPr lang="en-GB" sz="2400" dirty="0">
                <a:latin typeface="Arial" panose="020B0604020202020204" pitchFamily="34" charset="0"/>
                <a:cs typeface="Arial" panose="020B0604020202020204" pitchFamily="34" charset="0"/>
              </a:rPr>
              <a:t>London School of Hygiene and Tropical Medicine (LSHTM), London, UK</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Correspondence: </a:t>
            </a:r>
            <a:r>
              <a:rPr lang="en-GB" sz="2400" dirty="0">
                <a:latin typeface="Arial" panose="020B0604020202020204" pitchFamily="34" charset="0"/>
                <a:cs typeface="Arial" panose="020B0604020202020204" pitchFamily="34" charset="0"/>
              </a:rPr>
              <a:t>sophia.rein.17@ucl.ac.uk</a:t>
            </a:r>
          </a:p>
        </p:txBody>
      </p:sp>
      <p:sp>
        <p:nvSpPr>
          <p:cNvPr id="25" name="Rectangle 24"/>
          <p:cNvSpPr/>
          <p:nvPr/>
        </p:nvSpPr>
        <p:spPr>
          <a:xfrm>
            <a:off x="0" y="31087327"/>
            <a:ext cx="42803763" cy="98330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22"/>
          </a:p>
        </p:txBody>
      </p:sp>
      <p:sp>
        <p:nvSpPr>
          <p:cNvPr id="26" name="TextBox 25"/>
          <p:cNvSpPr txBox="1"/>
          <p:nvPr/>
        </p:nvSpPr>
        <p:spPr>
          <a:xfrm>
            <a:off x="108557" y="31214263"/>
            <a:ext cx="7237045" cy="723275"/>
          </a:xfrm>
          <a:prstGeom prst="rect">
            <a:avLst/>
          </a:prstGeom>
          <a:noFill/>
        </p:spPr>
        <p:txBody>
          <a:bodyPr wrap="square" rtlCol="0">
            <a:spAutoFit/>
          </a:bodyPr>
          <a:lstStyle/>
          <a:p>
            <a:r>
              <a:rPr lang="en-GB" sz="2050" b="1" dirty="0">
                <a:solidFill>
                  <a:schemeClr val="bg1"/>
                </a:solidFill>
                <a:latin typeface="Century Gothic" panose="020B0502020202020204" pitchFamily="34" charset="0"/>
              </a:rPr>
              <a:t>PRESENTED AT THE 23</a:t>
            </a:r>
            <a:r>
              <a:rPr lang="en-GB" sz="2050" b="1" baseline="30000" dirty="0">
                <a:solidFill>
                  <a:schemeClr val="bg1"/>
                </a:solidFill>
                <a:latin typeface="Century Gothic" panose="020B0502020202020204" pitchFamily="34" charset="0"/>
              </a:rPr>
              <a:t>RD</a:t>
            </a:r>
            <a:r>
              <a:rPr lang="en-GB" sz="2050" b="1" dirty="0">
                <a:solidFill>
                  <a:schemeClr val="bg1"/>
                </a:solidFill>
                <a:latin typeface="Century Gothic" panose="020B0502020202020204" pitchFamily="34" charset="0"/>
              </a:rPr>
              <a:t> INTERNATIONAL AIDS CONFERENCE (AIDS 2020) </a:t>
            </a:r>
            <a:r>
              <a:rPr lang="es-ES" sz="2050" b="1" dirty="0">
                <a:solidFill>
                  <a:schemeClr val="bg1"/>
                </a:solidFill>
                <a:latin typeface="Century Gothic" panose="020B0502020202020204" pitchFamily="34" charset="0"/>
              </a:rPr>
              <a:t>| 6-10 JULY 2020</a:t>
            </a:r>
            <a:endParaRPr lang="en-GB" sz="2050" b="1" dirty="0">
              <a:solidFill>
                <a:schemeClr val="bg1"/>
              </a:solidFill>
              <a:latin typeface="Century Gothic" panose="020B0502020202020204" pitchFamily="34" charset="0"/>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8996" y="31143251"/>
            <a:ext cx="4707127" cy="794287"/>
          </a:xfrm>
          <a:prstGeom prst="rect">
            <a:avLst/>
          </a:prstGeom>
        </p:spPr>
      </p:pic>
      <p:sp>
        <p:nvSpPr>
          <p:cNvPr id="29" name="Rectangle 28"/>
          <p:cNvSpPr/>
          <p:nvPr/>
        </p:nvSpPr>
        <p:spPr>
          <a:xfrm>
            <a:off x="-3176" y="-183692"/>
            <a:ext cx="42806940"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100" i="1" dirty="0">
                <a:latin typeface="Arial" panose="020B0604020202020204" pitchFamily="34" charset="0"/>
                <a:cs typeface="Arial" panose="020B0604020202020204" pitchFamily="34" charset="0"/>
              </a:rPr>
            </a:br>
            <a:endParaRPr lang="en-US" sz="1100" i="1" dirty="0">
              <a:latin typeface="Arial" panose="020B0604020202020204" pitchFamily="34" charset="0"/>
              <a:cs typeface="Arial" panose="020B0604020202020204" pitchFamily="34" charset="0"/>
            </a:endParaRPr>
          </a:p>
        </p:txBody>
      </p:sp>
      <p:sp>
        <p:nvSpPr>
          <p:cNvPr id="32" name="Text Box 5"/>
          <p:cNvSpPr txBox="1">
            <a:spLocks noChangeArrowheads="1"/>
          </p:cNvSpPr>
          <p:nvPr/>
        </p:nvSpPr>
        <p:spPr bwMode="auto">
          <a:xfrm>
            <a:off x="1359640" y="297557"/>
            <a:ext cx="40207460" cy="254974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7200" b="1" dirty="0">
                <a:solidFill>
                  <a:schemeClr val="bg1"/>
                </a:solidFill>
                <a:latin typeface="Arial" panose="020B0604020202020204" pitchFamily="34" charset="0"/>
              </a:rPr>
              <a:t>Risk of </a:t>
            </a:r>
            <a:r>
              <a:rPr lang="en-US" altLang="en-US" sz="7200" b="1" dirty="0" err="1">
                <a:solidFill>
                  <a:schemeClr val="bg1"/>
                </a:solidFill>
                <a:latin typeface="Arial" panose="020B0604020202020204" pitchFamily="34" charset="0"/>
              </a:rPr>
              <a:t>hospitalisation</a:t>
            </a:r>
            <a:r>
              <a:rPr lang="en-US" altLang="en-US" sz="7200" b="1" dirty="0">
                <a:solidFill>
                  <a:schemeClr val="bg1"/>
                </a:solidFill>
                <a:latin typeface="Arial" panose="020B0604020202020204" pitchFamily="34" charset="0"/>
              </a:rPr>
              <a:t> according to social circumstance, socioeconomic, mental health and lifestyle factors and causes for admission in people with HIV in the UK </a:t>
            </a:r>
          </a:p>
        </p:txBody>
      </p:sp>
      <p:graphicFrame>
        <p:nvGraphicFramePr>
          <p:cNvPr id="8" name="Table 7"/>
          <p:cNvGraphicFramePr>
            <a:graphicFrameLocks noGrp="1"/>
          </p:cNvGraphicFramePr>
          <p:nvPr>
            <p:extLst>
              <p:ext uri="{D42A27DB-BD31-4B8C-83A1-F6EECF244321}">
                <p14:modId xmlns:p14="http://schemas.microsoft.com/office/powerpoint/2010/main" val="3528784658"/>
              </p:ext>
            </p:extLst>
          </p:nvPr>
        </p:nvGraphicFramePr>
        <p:xfrm>
          <a:off x="31817865" y="3532681"/>
          <a:ext cx="10777934" cy="20631278"/>
        </p:xfrm>
        <a:graphic>
          <a:graphicData uri="http://schemas.openxmlformats.org/drawingml/2006/table">
            <a:tbl>
              <a:tblPr firstRow="1" firstCol="1" bandRow="1">
                <a:tableStyleId>{5940675A-B579-460E-94D1-54222C63F5DA}</a:tableStyleId>
              </a:tblPr>
              <a:tblGrid>
                <a:gridCol w="4224735">
                  <a:extLst>
                    <a:ext uri="{9D8B030D-6E8A-4147-A177-3AD203B41FA5}">
                      <a16:colId xmlns:a16="http://schemas.microsoft.com/office/drawing/2014/main" val="2337911832"/>
                    </a:ext>
                  </a:extLst>
                </a:gridCol>
                <a:gridCol w="2072678">
                  <a:extLst>
                    <a:ext uri="{9D8B030D-6E8A-4147-A177-3AD203B41FA5}">
                      <a16:colId xmlns:a16="http://schemas.microsoft.com/office/drawing/2014/main" val="3618277019"/>
                    </a:ext>
                  </a:extLst>
                </a:gridCol>
                <a:gridCol w="1203922">
                  <a:extLst>
                    <a:ext uri="{9D8B030D-6E8A-4147-A177-3AD203B41FA5}">
                      <a16:colId xmlns:a16="http://schemas.microsoft.com/office/drawing/2014/main" val="278972083"/>
                    </a:ext>
                  </a:extLst>
                </a:gridCol>
                <a:gridCol w="2032000">
                  <a:extLst>
                    <a:ext uri="{9D8B030D-6E8A-4147-A177-3AD203B41FA5}">
                      <a16:colId xmlns:a16="http://schemas.microsoft.com/office/drawing/2014/main" val="3192131640"/>
                    </a:ext>
                  </a:extLst>
                </a:gridCol>
                <a:gridCol w="1244599">
                  <a:extLst>
                    <a:ext uri="{9D8B030D-6E8A-4147-A177-3AD203B41FA5}">
                      <a16:colId xmlns:a16="http://schemas.microsoft.com/office/drawing/2014/main" val="1157036920"/>
                    </a:ext>
                  </a:extLst>
                </a:gridCol>
              </a:tblGrid>
              <a:tr h="1090119">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txBody>
                  <a:tcPr marL="68580" marR="68580" marT="0" marB="0"/>
                </a:tc>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Unadjusted HR (95% CI)</a:t>
                      </a:r>
                    </a:p>
                    <a:p>
                      <a:pPr algn="l">
                        <a:lnSpc>
                          <a:spcPct val="100000"/>
                        </a:lnSpc>
                        <a:spcAft>
                          <a:spcPts val="0"/>
                        </a:spcAft>
                      </a:pPr>
                      <a:endParaRPr lang="en-GB" sz="2300" dirty="0">
                        <a:effectLst/>
                        <a:latin typeface="Arial" panose="020B060402020202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p-value</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endParaRPr lang="en-GB" sz="2300" dirty="0">
                        <a:effectLst/>
                        <a:latin typeface="Arial" panose="020B060402020202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Demographic adjusted HR (95% CI)*</a:t>
                      </a:r>
                    </a:p>
                  </a:txBody>
                  <a:tcPr marL="68580" marR="68580" marT="0" marB="0"/>
                </a:tc>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p-value</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95805154"/>
                  </a:ext>
                </a:extLst>
              </a:tr>
              <a:tr h="445540">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No stable partner</a:t>
                      </a:r>
                      <a:endParaRPr lang="en-GB" sz="2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1.4 (1.0, 1.8)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0.0256</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1.4 (1.1, 1.8)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0.0170</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0723209"/>
                  </a:ext>
                </a:extLst>
              </a:tr>
              <a:tr h="402818">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Has children</a:t>
                      </a:r>
                      <a:endParaRPr lang="en-GB" sz="2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a:effectLst/>
                          <a:latin typeface="Arial" panose="020B0604020202020204" pitchFamily="34" charset="0"/>
                          <a:cs typeface="Arial" panose="020B0604020202020204" pitchFamily="34" charset="0"/>
                        </a:rPr>
                        <a:t>1.5 (1.1, 2.0)</a:t>
                      </a:r>
                      <a:endParaRPr lang="en-GB"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0.0038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1.5 (1.1, 2.1)</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0.0171</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6788512"/>
                  </a:ext>
                </a:extLst>
              </a:tr>
              <a:tr h="1995776">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Social support score </a:t>
                      </a:r>
                      <a:br>
                        <a:rPr lang="en-GB" sz="2300" b="1"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(vs. 1,</a:t>
                      </a:r>
                      <a:r>
                        <a:rPr lang="en-GB" sz="2300" baseline="0" dirty="0">
                          <a:effectLst/>
                          <a:latin typeface="Arial" panose="020B0604020202020204" pitchFamily="34" charset="0"/>
                          <a:ea typeface="Calibri" panose="020F0502020204030204" pitchFamily="34" charset="0"/>
                          <a:cs typeface="Arial" panose="020B0604020202020204" pitchFamily="34" charset="0"/>
                        </a:rPr>
                        <a:t> highest)</a:t>
                      </a:r>
                    </a:p>
                    <a:p>
                      <a:pPr>
                        <a:lnSpc>
                          <a:spcPct val="100000"/>
                        </a:lnSpc>
                        <a:spcAft>
                          <a:spcPts val="800"/>
                        </a:spcAft>
                      </a:pPr>
                      <a:r>
                        <a:rPr lang="en-GB" sz="2300" dirty="0">
                          <a:effectLst/>
                          <a:latin typeface="Arial" panose="020B0604020202020204" pitchFamily="34" charset="0"/>
                          <a:ea typeface="Calibri" panose="020F0502020204030204" pitchFamily="34" charset="0"/>
                          <a:cs typeface="Times New Roman" panose="02020603050405020304" pitchFamily="18" charset="0"/>
                        </a:rPr>
                        <a:t>2</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3</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4</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rPr>
                        <a:t>5 (low)</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800"/>
                        </a:spcAft>
                      </a:pP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1.2 (0.9, 1.7)</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1.0 (0.7, 1.6)</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1.4 (0.9, 2.0)</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rPr>
                        <a:t>1.6 (1.0, 2.5)</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0.3486</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800"/>
                        </a:spcAft>
                      </a:pP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1.2 (0.9, 1.7)</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1.0 (0.7, 1.6)</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Times New Roman" panose="02020603050405020304" pitchFamily="18" charset="0"/>
                        </a:rPr>
                        <a:t>1.4 (0.9, 2.0)</a:t>
                      </a:r>
                      <a:br>
                        <a:rPr lang="en-GB" sz="2300" dirty="0">
                          <a:effectLst/>
                          <a:latin typeface="Calibri" panose="020F050202020403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rPr>
                        <a:t>1.5 (0.9, 2.5)</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0.4084</a:t>
                      </a:r>
                    </a:p>
                  </a:txBody>
                  <a:tcPr marL="68580" marR="68580" marT="0" marB="0"/>
                </a:tc>
                <a:extLst>
                  <a:ext uri="{0D108BD9-81ED-4DB2-BD59-A6C34878D82A}">
                    <a16:rowId xmlns:a16="http://schemas.microsoft.com/office/drawing/2014/main" val="2661939879"/>
                  </a:ext>
                </a:extLst>
              </a:tr>
              <a:tr h="446412">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Non-disclosure of HIV</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1.3</a:t>
                      </a:r>
                      <a:r>
                        <a:rPr lang="en-GB" sz="2300" baseline="0" dirty="0">
                          <a:effectLst/>
                          <a:latin typeface="Arial" panose="020B0604020202020204" pitchFamily="34" charset="0"/>
                          <a:ea typeface="Calibri" panose="020F0502020204030204" pitchFamily="34" charset="0"/>
                          <a:cs typeface="Arial" panose="020B0604020202020204" pitchFamily="34" charset="0"/>
                        </a:rPr>
                        <a:t> (0.9, 1.8)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0.1867</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1.2 (0.9, 1.8)</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0.2824</a:t>
                      </a:r>
                    </a:p>
                  </a:txBody>
                  <a:tcPr marL="68580" marR="68580" marT="0" marB="0"/>
                </a:tc>
                <a:extLst>
                  <a:ext uri="{0D108BD9-81ED-4DB2-BD59-A6C34878D82A}">
                    <a16:rowId xmlns:a16="http://schemas.microsoft.com/office/drawing/2014/main" val="457307549"/>
                  </a:ext>
                </a:extLst>
              </a:tr>
              <a:tr h="1809110">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Non-employment</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Unemployed</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Sick / disabled</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Retired</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Other</a:t>
                      </a:r>
                    </a:p>
                  </a:txBody>
                  <a:tcPr marL="68580" marR="68580" marT="0" marB="0"/>
                </a:tc>
                <a:tc>
                  <a:txBody>
                    <a:bodyPr/>
                    <a:lstStyle/>
                    <a:p>
                      <a:pPr>
                        <a:lnSpc>
                          <a:spcPct val="100000"/>
                        </a:lnSpc>
                        <a:spcAft>
                          <a:spcPts val="800"/>
                        </a:spcAft>
                      </a:pPr>
                      <a:br>
                        <a:rPr lang="en-GB" sz="2300" dirty="0">
                          <a:effectLst/>
                          <a:latin typeface="Arial" panose="020B0604020202020204" pitchFamily="34" charset="0"/>
                          <a:ea typeface="Calibri" panose="020F0502020204030204" pitchFamily="34" charset="0"/>
                          <a:cs typeface="Times New Roman" panose="02020603050405020304" pitchFamily="18" charset="0"/>
                        </a:rPr>
                      </a:br>
                      <a:r>
                        <a:rPr lang="en-GB" sz="2300" dirty="0">
                          <a:effectLst/>
                          <a:latin typeface="Arial" panose="020B0604020202020204" pitchFamily="34" charset="0"/>
                          <a:ea typeface="Calibri" panose="020F0502020204030204" pitchFamily="34" charset="0"/>
                          <a:cs typeface="Arial" panose="020B0604020202020204" pitchFamily="34" charset="0"/>
                        </a:rPr>
                        <a:t>1.7 (1.2, 2.4)</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2.5 (1.8, 3.5)</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2.0 (1.3, 3.0)</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1.4 (0.7, 2.6)</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&lt;0.0001</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1.6 (1.1, 2.3)</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2.4 (1.7, 3.4)</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1.3 (0.8, 2.2)</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a:t>
                      </a:r>
                      <a:r>
                        <a:rPr lang="en-GB" sz="2300" baseline="0" dirty="0">
                          <a:effectLst/>
                          <a:latin typeface="Arial" panose="020B0604020202020204" pitchFamily="34" charset="0"/>
                          <a:ea typeface="Calibri" panose="020F0502020204030204" pitchFamily="34" charset="0"/>
                          <a:cs typeface="Arial" panose="020B0604020202020204" pitchFamily="34" charset="0"/>
                        </a:rPr>
                        <a:t> (0.7, 2.9)</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458134"/>
                  </a:ext>
                </a:extLst>
              </a:tr>
              <a:tr h="1174110">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Housing (vs. homeowner)</a:t>
                      </a:r>
                    </a:p>
                    <a:p>
                      <a:pPr algn="l">
                        <a:lnSpc>
                          <a:spcPct val="100000"/>
                        </a:lnSpc>
                        <a:spcAft>
                          <a:spcPts val="0"/>
                        </a:spcAft>
                      </a:pPr>
                      <a:r>
                        <a:rPr lang="en-GB" sz="2300" b="0" dirty="0">
                          <a:effectLst/>
                          <a:latin typeface="Arial" panose="020B0604020202020204" pitchFamily="34" charset="0"/>
                          <a:ea typeface="Calibri" panose="020F0502020204030204" pitchFamily="34" charset="0"/>
                          <a:cs typeface="Arial" panose="020B0604020202020204" pitchFamily="34" charset="0"/>
                        </a:rPr>
                        <a:t>Renting</a:t>
                      </a:r>
                    </a:p>
                    <a:p>
                      <a:pPr algn="l">
                        <a:lnSpc>
                          <a:spcPct val="100000"/>
                        </a:lnSpc>
                        <a:spcAft>
                          <a:spcPts val="0"/>
                        </a:spcAft>
                      </a:pPr>
                      <a:r>
                        <a:rPr lang="en-GB" sz="2300" b="0" dirty="0">
                          <a:effectLst/>
                          <a:latin typeface="Arial" panose="020B0604020202020204" pitchFamily="34" charset="0"/>
                          <a:ea typeface="Calibri" panose="020F0502020204030204" pitchFamily="34" charset="0"/>
                          <a:cs typeface="Arial" panose="020B0604020202020204" pitchFamily="34" charset="0"/>
                        </a:rPr>
                        <a:t>Temporary / unstable / other</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1.6 (1.2, 2.2)</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(0.8, 2.2)</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0.0151</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1.7 (1.3, 2.4)</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1.5 (0.9, 2.4)</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0.0028</a:t>
                      </a:r>
                    </a:p>
                  </a:txBody>
                  <a:tcPr marL="68580" marR="68580" marT="0" marB="0"/>
                </a:tc>
                <a:extLst>
                  <a:ext uri="{0D108BD9-81ED-4DB2-BD59-A6C34878D82A}">
                    <a16:rowId xmlns:a16="http://schemas.microsoft.com/office/drawing/2014/main" val="1107671300"/>
                  </a:ext>
                </a:extLst>
              </a:tr>
              <a:tr h="1167718">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Education</a:t>
                      </a:r>
                      <a:r>
                        <a:rPr lang="en-GB" sz="2300" b="1" baseline="0" dirty="0">
                          <a:effectLst/>
                          <a:latin typeface="Arial" panose="020B0604020202020204" pitchFamily="34" charset="0"/>
                          <a:ea typeface="Calibri" panose="020F0502020204030204" pitchFamily="34" charset="0"/>
                          <a:cs typeface="Arial" panose="020B0604020202020204" pitchFamily="34" charset="0"/>
                        </a:rPr>
                        <a:t> (vs. University)</a:t>
                      </a:r>
                    </a:p>
                    <a:p>
                      <a:pPr algn="l">
                        <a:lnSpc>
                          <a:spcPct val="100000"/>
                        </a:lnSpc>
                        <a:spcAft>
                          <a:spcPts val="0"/>
                        </a:spcAft>
                      </a:pPr>
                      <a:r>
                        <a:rPr lang="en-GB" sz="2300" b="0" baseline="0" dirty="0">
                          <a:effectLst/>
                          <a:latin typeface="Arial" panose="020B0604020202020204" pitchFamily="34" charset="0"/>
                          <a:ea typeface="Calibri" panose="020F0502020204030204" pitchFamily="34" charset="0"/>
                          <a:cs typeface="Arial" panose="020B0604020202020204" pitchFamily="34" charset="0"/>
                        </a:rPr>
                        <a:t>Below university </a:t>
                      </a:r>
                    </a:p>
                    <a:p>
                      <a:pPr algn="l">
                        <a:lnSpc>
                          <a:spcPct val="100000"/>
                        </a:lnSpc>
                        <a:spcAft>
                          <a:spcPts val="0"/>
                        </a:spcAft>
                      </a:pPr>
                      <a:r>
                        <a:rPr lang="en-GB" sz="2300" b="0" baseline="0" dirty="0">
                          <a:effectLst/>
                          <a:latin typeface="Arial" panose="020B0604020202020204" pitchFamily="34" charset="0"/>
                          <a:ea typeface="Calibri" panose="020F0502020204030204" pitchFamily="34" charset="0"/>
                          <a:cs typeface="Arial" panose="020B0604020202020204" pitchFamily="34" charset="0"/>
                        </a:rPr>
                        <a:t>No qualifications</a:t>
                      </a:r>
                      <a:endParaRPr lang="en-GB" sz="23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1.0 (0.7, 1.2)</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(1.0, 2.1)</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0.1112</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1.0 (0.7, 1.2)</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1.3 (0.9, 1.9)</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0.3545</a:t>
                      </a:r>
                    </a:p>
                  </a:txBody>
                  <a:tcPr marL="68580" marR="68580" marT="0" marB="0"/>
                </a:tc>
                <a:extLst>
                  <a:ext uri="{0D108BD9-81ED-4DB2-BD59-A6C34878D82A}">
                    <a16:rowId xmlns:a16="http://schemas.microsoft.com/office/drawing/2014/main" val="544607370"/>
                  </a:ext>
                </a:extLst>
              </a:tr>
              <a:tr h="1828700">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Money for basic needs? (vs. always)</a:t>
                      </a:r>
                      <a:endParaRPr lang="en-GB" sz="2300" dirty="0">
                        <a:effectLst/>
                        <a:latin typeface="Arial" panose="020B060402020202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cs typeface="Arial" panose="020B0604020202020204" pitchFamily="34" charset="0"/>
                        </a:rPr>
                        <a:t>Mostly</a:t>
                      </a:r>
                    </a:p>
                    <a:p>
                      <a:pPr algn="l">
                        <a:lnSpc>
                          <a:spcPct val="100000"/>
                        </a:lnSpc>
                        <a:spcAft>
                          <a:spcPts val="0"/>
                        </a:spcAft>
                      </a:pPr>
                      <a:r>
                        <a:rPr lang="en-GB" sz="2300" dirty="0">
                          <a:effectLst/>
                          <a:latin typeface="Arial" panose="020B0604020202020204" pitchFamily="34" charset="0"/>
                          <a:cs typeface="Arial" panose="020B0604020202020204" pitchFamily="34" charset="0"/>
                        </a:rPr>
                        <a:t>Sometimes</a:t>
                      </a:r>
                    </a:p>
                    <a:p>
                      <a:pPr algn="l">
                        <a:lnSpc>
                          <a:spcPct val="100000"/>
                        </a:lnSpc>
                        <a:spcAft>
                          <a:spcPts val="0"/>
                        </a:spcAft>
                      </a:pPr>
                      <a:r>
                        <a:rPr lang="en-GB" sz="2300" dirty="0">
                          <a:effectLst/>
                          <a:latin typeface="Arial" panose="020B0604020202020204" pitchFamily="34" charset="0"/>
                          <a:cs typeface="Arial" panose="020B0604020202020204" pitchFamily="34" charset="0"/>
                        </a:rPr>
                        <a:t>No</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1.2 (0.9, 1.6)</a:t>
                      </a:r>
                    </a:p>
                    <a:p>
                      <a:pPr algn="l">
                        <a:lnSpc>
                          <a:spcPct val="100000"/>
                        </a:lnSpc>
                        <a:spcAft>
                          <a:spcPts val="0"/>
                        </a:spcAft>
                      </a:pPr>
                      <a:r>
                        <a:rPr lang="en-GB" sz="2300" dirty="0">
                          <a:effectLst/>
                          <a:latin typeface="Arial" panose="020B0604020202020204" pitchFamily="34" charset="0"/>
                          <a:cs typeface="Arial" panose="020B0604020202020204" pitchFamily="34" charset="0"/>
                        </a:rPr>
                        <a:t>1.4 (1.0, 2.0)</a:t>
                      </a:r>
                    </a:p>
                    <a:p>
                      <a:pPr algn="l">
                        <a:lnSpc>
                          <a:spcPct val="100000"/>
                        </a:lnSpc>
                        <a:spcAft>
                          <a:spcPts val="0"/>
                        </a:spcAft>
                      </a:pPr>
                      <a:r>
                        <a:rPr lang="en-GB" sz="2300" dirty="0">
                          <a:effectLst/>
                          <a:latin typeface="Arial" panose="020B0604020202020204" pitchFamily="34" charset="0"/>
                          <a:cs typeface="Arial" panose="020B0604020202020204" pitchFamily="34" charset="0"/>
                        </a:rPr>
                        <a:t>1.7 (1.2, 2.6)</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0.0409</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1.2 (0.9, 1.7)</a:t>
                      </a:r>
                    </a:p>
                    <a:p>
                      <a:pPr algn="l">
                        <a:lnSpc>
                          <a:spcPct val="100000"/>
                        </a:lnSpc>
                        <a:spcAft>
                          <a:spcPts val="0"/>
                        </a:spcAft>
                      </a:pPr>
                      <a:r>
                        <a:rPr lang="en-GB" sz="2300" dirty="0">
                          <a:effectLst/>
                          <a:latin typeface="Arial" panose="020B0604020202020204" pitchFamily="34" charset="0"/>
                          <a:cs typeface="Arial" panose="020B0604020202020204" pitchFamily="34" charset="0"/>
                        </a:rPr>
                        <a:t>1.4 (1.0, 1.9)</a:t>
                      </a:r>
                    </a:p>
                    <a:p>
                      <a:pPr algn="l">
                        <a:lnSpc>
                          <a:spcPct val="100000"/>
                        </a:lnSpc>
                        <a:spcAft>
                          <a:spcPts val="0"/>
                        </a:spcAft>
                      </a:pPr>
                      <a:r>
                        <a:rPr lang="en-GB" sz="2300" dirty="0">
                          <a:effectLst/>
                          <a:latin typeface="Arial" panose="020B0604020202020204" pitchFamily="34" charset="0"/>
                          <a:cs typeface="Arial" panose="020B0604020202020204" pitchFamily="34" charset="0"/>
                        </a:rPr>
                        <a:t>1.8 (1.2, 2.8)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0.0415</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8641178"/>
                  </a:ext>
                </a:extLst>
              </a:tr>
              <a:tr h="1154482">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Smoking (vs. never)</a:t>
                      </a:r>
                    </a:p>
                    <a:p>
                      <a:pPr algn="l">
                        <a:lnSpc>
                          <a:spcPct val="100000"/>
                        </a:lnSpc>
                        <a:spcAft>
                          <a:spcPts val="0"/>
                        </a:spcAft>
                      </a:pPr>
                      <a:r>
                        <a:rPr lang="en-GB" sz="2300" b="0" dirty="0">
                          <a:effectLst/>
                          <a:latin typeface="Arial" panose="020B0604020202020204" pitchFamily="34" charset="0"/>
                          <a:ea typeface="Calibri" panose="020F0502020204030204" pitchFamily="34" charset="0"/>
                          <a:cs typeface="Arial" panose="020B0604020202020204" pitchFamily="34" charset="0"/>
                        </a:rPr>
                        <a:t>Ex-smoker</a:t>
                      </a:r>
                    </a:p>
                    <a:p>
                      <a:pPr algn="l">
                        <a:lnSpc>
                          <a:spcPct val="100000"/>
                        </a:lnSpc>
                        <a:spcAft>
                          <a:spcPts val="0"/>
                        </a:spcAft>
                      </a:pPr>
                      <a:r>
                        <a:rPr lang="en-GB" sz="2300" b="0" dirty="0">
                          <a:effectLst/>
                          <a:latin typeface="Arial" panose="020B0604020202020204" pitchFamily="34" charset="0"/>
                          <a:ea typeface="Calibri" panose="020F0502020204030204" pitchFamily="34" charset="0"/>
                          <a:cs typeface="Arial" panose="020B0604020202020204" pitchFamily="34" charset="0"/>
                        </a:rPr>
                        <a:t>Current smoker</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1.1 (0.8, 1.5)</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(1.0, 1.8)</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0.1288</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1.1 (0.8, 1.5)</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(1.0, 1.9)</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0.1129</a:t>
                      </a:r>
                    </a:p>
                  </a:txBody>
                  <a:tcPr marL="68580" marR="68580" marT="0" marB="0"/>
                </a:tc>
                <a:extLst>
                  <a:ext uri="{0D108BD9-81ED-4DB2-BD59-A6C34878D82A}">
                    <a16:rowId xmlns:a16="http://schemas.microsoft.com/office/drawing/2014/main" val="3651114930"/>
                  </a:ext>
                </a:extLst>
              </a:tr>
              <a:tr h="730828">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Alcohol dependency</a:t>
                      </a:r>
                      <a:r>
                        <a:rPr lang="en-GB" sz="2300" b="1" baseline="0" dirty="0">
                          <a:effectLst/>
                          <a:latin typeface="Arial" panose="020B0604020202020204" pitchFamily="34" charset="0"/>
                          <a:ea typeface="Calibri" panose="020F0502020204030204" pitchFamily="34" charset="0"/>
                          <a:cs typeface="Arial" panose="020B0604020202020204" pitchFamily="34" charset="0"/>
                        </a:rPr>
                        <a:t> on CAGE</a:t>
                      </a:r>
                      <a:endParaRPr lang="en-GB" sz="2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1.2 (0.9, 1.7)</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0.1894</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1.3 (0.9, 1.7)</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0.1668</a:t>
                      </a:r>
                    </a:p>
                  </a:txBody>
                  <a:tcPr marL="68580" marR="68580" marT="0" marB="0"/>
                </a:tc>
                <a:extLst>
                  <a:ext uri="{0D108BD9-81ED-4DB2-BD59-A6C34878D82A}">
                    <a16:rowId xmlns:a16="http://schemas.microsoft.com/office/drawing/2014/main" val="3487749952"/>
                  </a:ext>
                </a:extLst>
              </a:tr>
              <a:tr h="1833188">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Drug use in past 3 months (vs. no)</a:t>
                      </a:r>
                      <a:endParaRPr lang="en-GB" sz="2300" dirty="0">
                        <a:effectLst/>
                        <a:latin typeface="Arial" panose="020B060402020202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cs typeface="Arial" panose="020B0604020202020204" pitchFamily="34" charset="0"/>
                        </a:rPr>
                        <a:t>Non-IDU </a:t>
                      </a:r>
                      <a:r>
                        <a:rPr lang="en-GB" sz="2300" dirty="0" err="1">
                          <a:effectLst/>
                          <a:latin typeface="Arial" panose="020B0604020202020204" pitchFamily="34" charset="0"/>
                          <a:cs typeface="Arial" panose="020B0604020202020204" pitchFamily="34" charset="0"/>
                        </a:rPr>
                        <a:t>chemsex</a:t>
                      </a:r>
                      <a:r>
                        <a:rPr lang="en-GB" sz="2300" dirty="0">
                          <a:effectLst/>
                          <a:latin typeface="Arial" panose="020B0604020202020204" pitchFamily="34" charset="0"/>
                          <a:cs typeface="Arial" panose="020B0604020202020204" pitchFamily="34" charset="0"/>
                        </a:rPr>
                        <a:t> drugs</a:t>
                      </a:r>
                    </a:p>
                    <a:p>
                      <a:pPr algn="l">
                        <a:lnSpc>
                          <a:spcPct val="100000"/>
                        </a:lnSpc>
                        <a:spcAft>
                          <a:spcPts val="0"/>
                        </a:spcAft>
                      </a:pPr>
                      <a:r>
                        <a:rPr lang="en-GB" sz="2300" dirty="0">
                          <a:effectLst/>
                          <a:latin typeface="Arial" panose="020B0604020202020204" pitchFamily="34" charset="0"/>
                          <a:cs typeface="Arial" panose="020B0604020202020204" pitchFamily="34" charset="0"/>
                        </a:rPr>
                        <a:t>Non-IDU</a:t>
                      </a:r>
                      <a:r>
                        <a:rPr lang="en-GB" sz="2300" baseline="0" dirty="0">
                          <a:effectLst/>
                          <a:latin typeface="Arial" panose="020B0604020202020204" pitchFamily="34" charset="0"/>
                          <a:cs typeface="Arial" panose="020B0604020202020204" pitchFamily="34" charset="0"/>
                        </a:rPr>
                        <a:t> other</a:t>
                      </a:r>
                      <a:endParaRPr lang="en-GB" sz="2300" dirty="0">
                        <a:effectLst/>
                        <a:latin typeface="Arial" panose="020B060402020202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cs typeface="Arial" panose="020B0604020202020204" pitchFamily="34" charset="0"/>
                        </a:rPr>
                        <a:t>IDU</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0.8 (0.5, 1.2)</a:t>
                      </a:r>
                    </a:p>
                    <a:p>
                      <a:pPr algn="l">
                        <a:lnSpc>
                          <a:spcPct val="100000"/>
                        </a:lnSpc>
                        <a:spcAft>
                          <a:spcPts val="0"/>
                        </a:spcAft>
                      </a:pPr>
                      <a:r>
                        <a:rPr lang="en-GB" sz="2300" dirty="0">
                          <a:effectLst/>
                          <a:latin typeface="Arial" panose="020B0604020202020204" pitchFamily="34" charset="0"/>
                          <a:cs typeface="Arial" panose="020B0604020202020204" pitchFamily="34" charset="0"/>
                        </a:rPr>
                        <a:t>0.9 (0.7, 1.2)</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1.8 (1.2, 2.7)</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0.0116</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1.0 (0.6, 1.7)</a:t>
                      </a:r>
                    </a:p>
                    <a:p>
                      <a:pPr algn="l">
                        <a:lnSpc>
                          <a:spcPct val="100000"/>
                        </a:lnSpc>
                        <a:spcAft>
                          <a:spcPts val="0"/>
                        </a:spcAft>
                      </a:pPr>
                      <a:r>
                        <a:rPr lang="en-GB" sz="2300" dirty="0">
                          <a:effectLst/>
                          <a:latin typeface="Arial" panose="020B0604020202020204" pitchFamily="34" charset="0"/>
                          <a:cs typeface="Arial" panose="020B0604020202020204" pitchFamily="34" charset="0"/>
                        </a:rPr>
                        <a:t>1.0 (0.7, 1.3)</a:t>
                      </a:r>
                    </a:p>
                    <a:p>
                      <a:pPr algn="l">
                        <a:lnSpc>
                          <a:spcPct val="100000"/>
                        </a:lnSpc>
                        <a:spcAft>
                          <a:spcPts val="0"/>
                        </a:spcAft>
                      </a:pPr>
                      <a:r>
                        <a:rPr lang="en-GB" sz="2300" dirty="0">
                          <a:effectLst/>
                          <a:latin typeface="Arial" panose="020B0604020202020204" pitchFamily="34" charset="0"/>
                          <a:cs typeface="Arial" panose="020B0604020202020204" pitchFamily="34" charset="0"/>
                        </a:rPr>
                        <a:t>2.1 (1.3, 3.4)</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0.0091</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7432641"/>
                  </a:ext>
                </a:extLst>
              </a:tr>
              <a:tr h="2163388">
                <a:tc>
                  <a:txBody>
                    <a:bodyPr/>
                    <a:lstStyle/>
                    <a:p>
                      <a:pPr algn="l">
                        <a:lnSpc>
                          <a:spcPct val="100000"/>
                        </a:lnSpc>
                        <a:spcAft>
                          <a:spcPts val="0"/>
                        </a:spcAft>
                      </a:pPr>
                      <a:r>
                        <a:rPr lang="en-GB" sz="2300" b="1" dirty="0">
                          <a:effectLst/>
                          <a:latin typeface="Arial" panose="020B0604020202020204" pitchFamily="34" charset="0"/>
                          <a:cs typeface="Arial" panose="020B0604020202020204" pitchFamily="34" charset="0"/>
                        </a:rPr>
                        <a:t>Depressive</a:t>
                      </a:r>
                      <a:r>
                        <a:rPr lang="en-GB" sz="2300" b="1" baseline="0" dirty="0">
                          <a:effectLst/>
                          <a:latin typeface="Arial" panose="020B0604020202020204" pitchFamily="34" charset="0"/>
                          <a:cs typeface="Arial" panose="020B0604020202020204" pitchFamily="34" charset="0"/>
                        </a:rPr>
                        <a:t> symptoms according to PHQ-9</a:t>
                      </a:r>
                      <a:r>
                        <a:rPr lang="en-GB" sz="2300" b="1" dirty="0">
                          <a:effectLst/>
                          <a:latin typeface="Arial" panose="020B0604020202020204" pitchFamily="34" charset="0"/>
                          <a:cs typeface="Arial" panose="020B0604020202020204" pitchFamily="34" charset="0"/>
                        </a:rPr>
                        <a:t> (vs. none)</a:t>
                      </a:r>
                    </a:p>
                    <a:p>
                      <a:pPr algn="l">
                        <a:lnSpc>
                          <a:spcPct val="100000"/>
                        </a:lnSpc>
                        <a:spcAft>
                          <a:spcPts val="0"/>
                        </a:spcAft>
                      </a:pPr>
                      <a:r>
                        <a:rPr lang="en-GB" sz="2300" dirty="0">
                          <a:effectLst/>
                          <a:latin typeface="Arial" panose="020B0604020202020204" pitchFamily="34" charset="0"/>
                          <a:cs typeface="Arial" panose="020B0604020202020204" pitchFamily="34" charset="0"/>
                        </a:rPr>
                        <a:t>Mild</a:t>
                      </a:r>
                    </a:p>
                    <a:p>
                      <a:pPr algn="l">
                        <a:lnSpc>
                          <a:spcPct val="100000"/>
                        </a:lnSpc>
                        <a:spcAft>
                          <a:spcPts val="0"/>
                        </a:spcAft>
                      </a:pPr>
                      <a:r>
                        <a:rPr lang="en-GB" sz="2300" dirty="0">
                          <a:effectLst/>
                          <a:latin typeface="Arial" panose="020B0604020202020204" pitchFamily="34" charset="0"/>
                          <a:cs typeface="Arial" panose="020B0604020202020204" pitchFamily="34" charset="0"/>
                        </a:rPr>
                        <a:t>Moderate</a:t>
                      </a:r>
                    </a:p>
                    <a:p>
                      <a:pPr algn="l">
                        <a:lnSpc>
                          <a:spcPct val="100000"/>
                        </a:lnSpc>
                        <a:spcAft>
                          <a:spcPts val="0"/>
                        </a:spcAft>
                      </a:pPr>
                      <a:r>
                        <a:rPr lang="en-GB" sz="2300" dirty="0">
                          <a:effectLst/>
                          <a:latin typeface="Arial" panose="020B0604020202020204" pitchFamily="34" charset="0"/>
                          <a:cs typeface="Arial" panose="020B0604020202020204" pitchFamily="34" charset="0"/>
                        </a:rPr>
                        <a:t>Severe</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endParaRPr lang="en-GB" sz="2300" dirty="0">
                        <a:effectLst/>
                        <a:latin typeface="Arial" panose="020B060402020202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cs typeface="Arial" panose="020B0604020202020204" pitchFamily="34" charset="0"/>
                        </a:rPr>
                        <a:t>1.3 (0.9, 1.9)</a:t>
                      </a:r>
                    </a:p>
                    <a:p>
                      <a:pPr algn="l">
                        <a:lnSpc>
                          <a:spcPct val="100000"/>
                        </a:lnSpc>
                        <a:spcAft>
                          <a:spcPts val="0"/>
                        </a:spcAft>
                      </a:pPr>
                      <a:r>
                        <a:rPr lang="en-GB" sz="2300" dirty="0">
                          <a:effectLst/>
                          <a:latin typeface="Arial" panose="020B0604020202020204" pitchFamily="34" charset="0"/>
                          <a:cs typeface="Arial" panose="020B0604020202020204" pitchFamily="34" charset="0"/>
                        </a:rPr>
                        <a:t>1.6 (1.2, 2.3)</a:t>
                      </a:r>
                    </a:p>
                    <a:p>
                      <a:pPr algn="l">
                        <a:lnSpc>
                          <a:spcPct val="100000"/>
                        </a:lnSpc>
                        <a:spcAft>
                          <a:spcPts val="0"/>
                        </a:spcAft>
                      </a:pPr>
                      <a:r>
                        <a:rPr lang="en-GB" sz="2300" dirty="0">
                          <a:effectLst/>
                          <a:latin typeface="Arial" panose="020B0604020202020204" pitchFamily="34" charset="0"/>
                          <a:cs typeface="Arial" panose="020B0604020202020204" pitchFamily="34" charset="0"/>
                        </a:rPr>
                        <a:t>1.8 (1.3, 2.6)</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a:effectLst/>
                          <a:latin typeface="Arial" panose="020B0604020202020204" pitchFamily="34" charset="0"/>
                          <a:cs typeface="Arial" panose="020B0604020202020204" pitchFamily="34" charset="0"/>
                        </a:rPr>
                        <a:t>0.0070</a:t>
                      </a:r>
                      <a:endParaRPr lang="en-GB" sz="2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r>
                        <a:rPr lang="en-GB" sz="2300" dirty="0">
                          <a:effectLst/>
                          <a:latin typeface="Arial" panose="020B0604020202020204" pitchFamily="34" charset="0"/>
                          <a:cs typeface="Arial" panose="020B0604020202020204" pitchFamily="34" charset="0"/>
                        </a:rPr>
                        <a:t> </a:t>
                      </a:r>
                    </a:p>
                    <a:p>
                      <a:pPr algn="l">
                        <a:lnSpc>
                          <a:spcPct val="100000"/>
                        </a:lnSpc>
                        <a:spcAft>
                          <a:spcPts val="0"/>
                        </a:spcAft>
                      </a:pPr>
                      <a:endParaRPr lang="en-GB" sz="2300" dirty="0">
                        <a:effectLst/>
                        <a:latin typeface="Arial" panose="020B060402020202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cs typeface="Arial" panose="020B0604020202020204" pitchFamily="34" charset="0"/>
                        </a:rPr>
                        <a:t>1.3 (0.9, 2.0)</a:t>
                      </a:r>
                    </a:p>
                    <a:p>
                      <a:pPr algn="l">
                        <a:lnSpc>
                          <a:spcPct val="100000"/>
                        </a:lnSpc>
                        <a:spcAft>
                          <a:spcPts val="0"/>
                        </a:spcAft>
                      </a:pPr>
                      <a:r>
                        <a:rPr lang="en-GB" sz="2300" dirty="0">
                          <a:effectLst/>
                          <a:latin typeface="Arial" panose="020B0604020202020204" pitchFamily="34" charset="0"/>
                          <a:cs typeface="Arial" panose="020B0604020202020204" pitchFamily="34" charset="0"/>
                        </a:rPr>
                        <a:t>1.7 (1.2, 2.4)</a:t>
                      </a:r>
                    </a:p>
                    <a:p>
                      <a:pPr algn="l">
                        <a:lnSpc>
                          <a:spcPct val="100000"/>
                        </a:lnSpc>
                        <a:spcAft>
                          <a:spcPts val="0"/>
                        </a:spcAft>
                      </a:pPr>
                      <a:r>
                        <a:rPr lang="en-GB" sz="2300" dirty="0">
                          <a:effectLst/>
                          <a:latin typeface="Arial" panose="020B0604020202020204" pitchFamily="34" charset="0"/>
                          <a:cs typeface="Arial" panose="020B0604020202020204" pitchFamily="34" charset="0"/>
                        </a:rPr>
                        <a:t>1.9 (1.3, 2.8)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cs typeface="Arial" panose="020B0604020202020204" pitchFamily="34" charset="0"/>
                        </a:rPr>
                        <a:t>0.0048</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0424711"/>
                  </a:ext>
                </a:extLst>
              </a:tr>
              <a:tr h="1803400">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Anxiety symptoms according to GAD-7 (vs. none)</a:t>
                      </a:r>
                    </a:p>
                    <a:p>
                      <a:pPr algn="l">
                        <a:lnSpc>
                          <a:spcPct val="100000"/>
                        </a:lnSpc>
                        <a:spcAft>
                          <a:spcPts val="0"/>
                        </a:spcAft>
                      </a:pPr>
                      <a:r>
                        <a:rPr lang="en-GB" sz="2300" dirty="0">
                          <a:effectLst/>
                          <a:latin typeface="Arial" panose="020B0604020202020204" pitchFamily="34" charset="0"/>
                          <a:cs typeface="Arial" panose="020B0604020202020204" pitchFamily="34" charset="0"/>
                        </a:rPr>
                        <a:t>Mild</a:t>
                      </a:r>
                    </a:p>
                    <a:p>
                      <a:pPr algn="l">
                        <a:lnSpc>
                          <a:spcPct val="100000"/>
                        </a:lnSpc>
                        <a:spcAft>
                          <a:spcPts val="0"/>
                        </a:spcAft>
                      </a:pPr>
                      <a:r>
                        <a:rPr lang="en-GB" sz="2300" dirty="0">
                          <a:effectLst/>
                          <a:latin typeface="Arial" panose="020B0604020202020204" pitchFamily="34" charset="0"/>
                          <a:cs typeface="Arial" panose="020B0604020202020204" pitchFamily="34" charset="0"/>
                        </a:rPr>
                        <a:t>Moderate</a:t>
                      </a:r>
                    </a:p>
                    <a:p>
                      <a:pPr algn="l">
                        <a:lnSpc>
                          <a:spcPct val="100000"/>
                        </a:lnSpc>
                        <a:spcAft>
                          <a:spcPts val="0"/>
                        </a:spcAft>
                      </a:pPr>
                      <a:r>
                        <a:rPr lang="en-GB" sz="2300" dirty="0">
                          <a:effectLst/>
                          <a:latin typeface="Arial" panose="020B0604020202020204" pitchFamily="34" charset="0"/>
                          <a:cs typeface="Arial" panose="020B0604020202020204" pitchFamily="34" charset="0"/>
                        </a:rPr>
                        <a:t>Severe</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(1.0, 1.9)</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2.0 (1.4, 2.8)</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1.3 (0.9, 1.9)</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0.0016</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1.4 (1.0, 1.9)</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2.1</a:t>
                      </a:r>
                      <a:r>
                        <a:rPr lang="en-GB" sz="2300" baseline="0" dirty="0">
                          <a:effectLst/>
                          <a:latin typeface="Arial" panose="020B0604020202020204" pitchFamily="34" charset="0"/>
                          <a:ea typeface="Calibri" panose="020F0502020204030204" pitchFamily="34" charset="0"/>
                          <a:cs typeface="Arial" panose="020B0604020202020204" pitchFamily="34" charset="0"/>
                        </a:rPr>
                        <a:t> (1.4, 3.0)</a:t>
                      </a:r>
                    </a:p>
                    <a:p>
                      <a:pPr algn="l">
                        <a:lnSpc>
                          <a:spcPct val="100000"/>
                        </a:lnSpc>
                        <a:spcAft>
                          <a:spcPts val="0"/>
                        </a:spcAft>
                      </a:pPr>
                      <a:r>
                        <a:rPr lang="en-GB" sz="2300" baseline="0" dirty="0">
                          <a:effectLst/>
                          <a:latin typeface="Arial" panose="020B0604020202020204" pitchFamily="34" charset="0"/>
                          <a:ea typeface="Calibri" panose="020F0502020204030204" pitchFamily="34" charset="0"/>
                          <a:cs typeface="Arial" panose="020B0604020202020204" pitchFamily="34" charset="0"/>
                        </a:rPr>
                        <a:t>1.3 (0.9, 2.0)</a:t>
                      </a:r>
                      <a:endParaRPr lang="en-GB" sz="2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0.0015</a:t>
                      </a:r>
                    </a:p>
                  </a:txBody>
                  <a:tcPr marL="68580" marR="68580" marT="0" marB="0"/>
                </a:tc>
                <a:extLst>
                  <a:ext uri="{0D108BD9-81ED-4DB2-BD59-A6C34878D82A}">
                    <a16:rowId xmlns:a16="http://schemas.microsoft.com/office/drawing/2014/main" val="520117124"/>
                  </a:ext>
                </a:extLst>
              </a:tr>
              <a:tr h="2478345">
                <a:tc>
                  <a:txBody>
                    <a:bodyPr/>
                    <a:lstStyle/>
                    <a:p>
                      <a:pPr algn="l">
                        <a:lnSpc>
                          <a:spcPct val="100000"/>
                        </a:lnSpc>
                        <a:spcAft>
                          <a:spcPts val="0"/>
                        </a:spcAft>
                      </a:pPr>
                      <a:r>
                        <a:rPr lang="en-GB" sz="2300" b="1" dirty="0">
                          <a:effectLst/>
                          <a:latin typeface="Arial" panose="020B0604020202020204" pitchFamily="34" charset="0"/>
                          <a:ea typeface="Calibri" panose="020F0502020204030204" pitchFamily="34" charset="0"/>
                          <a:cs typeface="Arial" panose="020B0604020202020204" pitchFamily="34" charset="0"/>
                        </a:rPr>
                        <a:t>PHQ-9 depression and being</a:t>
                      </a:r>
                      <a:r>
                        <a:rPr lang="en-GB" sz="2300" b="1" baseline="0" dirty="0">
                          <a:effectLst/>
                          <a:latin typeface="Arial" panose="020B0604020202020204" pitchFamily="34" charset="0"/>
                          <a:ea typeface="Calibri" panose="020F0502020204030204" pitchFamily="34" charset="0"/>
                          <a:cs typeface="Arial" panose="020B0604020202020204" pitchFamily="34" charset="0"/>
                        </a:rPr>
                        <a:t> treated for depression (vs. no depression, no treatment)</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PHQ-9 &lt;10, on treatment</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PHQ-9 ≥10, no treatment</a:t>
                      </a:r>
                      <a:br>
                        <a:rPr lang="en-GB" sz="2300" dirty="0">
                          <a:effectLst/>
                          <a:latin typeface="Arial" panose="020B0604020202020204" pitchFamily="34" charset="0"/>
                          <a:ea typeface="Calibri" panose="020F0502020204030204" pitchFamily="34" charset="0"/>
                          <a:cs typeface="Arial" panose="020B0604020202020204" pitchFamily="34" charset="0"/>
                        </a:rPr>
                      </a:br>
                      <a:r>
                        <a:rPr lang="en-GB" sz="2300" dirty="0">
                          <a:effectLst/>
                          <a:latin typeface="Arial" panose="020B0604020202020204" pitchFamily="34" charset="0"/>
                          <a:ea typeface="Calibri" panose="020F0502020204030204" pitchFamily="34" charset="0"/>
                          <a:cs typeface="Arial" panose="020B0604020202020204" pitchFamily="34" charset="0"/>
                        </a:rPr>
                        <a:t>PHQ-9 ≥10, on treatment</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1.5 (1.0, 2.4)</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1.7 (1.3, 2.3)</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1.5 1.0, 2.2)</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0.0025</a:t>
                      </a:r>
                    </a:p>
                  </a:txBody>
                  <a:tcPr marL="68580" marR="68580" marT="0" marB="0"/>
                </a:tc>
                <a:tc>
                  <a:txBody>
                    <a:bodyPr/>
                    <a:lstStyle/>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1.7 (1.0, 2.6)</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1.9 (1.4, 2.5)</a:t>
                      </a:r>
                    </a:p>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1.5 (1.1, 2.2)</a:t>
                      </a:r>
                    </a:p>
                  </a:txBody>
                  <a:tcPr marL="68580" marR="68580" marT="0" marB="0"/>
                </a:tc>
                <a:tc>
                  <a:txBody>
                    <a:bodyPr/>
                    <a:lstStyle/>
                    <a:p>
                      <a:pPr algn="l">
                        <a:lnSpc>
                          <a:spcPct val="100000"/>
                        </a:lnSpc>
                        <a:spcAft>
                          <a:spcPts val="0"/>
                        </a:spcAft>
                      </a:pPr>
                      <a:r>
                        <a:rPr lang="en-GB" sz="2300" dirty="0">
                          <a:effectLst/>
                          <a:latin typeface="Arial" panose="020B0604020202020204" pitchFamily="34" charset="0"/>
                          <a:ea typeface="Calibri" panose="020F0502020204030204" pitchFamily="34" charset="0"/>
                          <a:cs typeface="Arial" panose="020B0604020202020204" pitchFamily="34" charset="0"/>
                        </a:rPr>
                        <a:t>0.0004</a:t>
                      </a:r>
                    </a:p>
                  </a:txBody>
                  <a:tcPr marL="68580" marR="68580" marT="0" marB="0"/>
                </a:tc>
                <a:extLst>
                  <a:ext uri="{0D108BD9-81ED-4DB2-BD59-A6C34878D82A}">
                    <a16:rowId xmlns:a16="http://schemas.microsoft.com/office/drawing/2014/main" val="1258069486"/>
                  </a:ext>
                </a:extLst>
              </a:tr>
            </a:tbl>
          </a:graphicData>
        </a:graphic>
      </p:graphicFrame>
      <p:sp>
        <p:nvSpPr>
          <p:cNvPr id="18" name="Rectangle 17">
            <a:extLst>
              <a:ext uri="{FF2B5EF4-FFF2-40B4-BE49-F238E27FC236}">
                <a16:creationId xmlns:a16="http://schemas.microsoft.com/office/drawing/2014/main" id="{6BA4CF46-E210-4322-91D1-2A41779F64E4}"/>
              </a:ext>
            </a:extLst>
          </p:cNvPr>
          <p:cNvSpPr/>
          <p:nvPr/>
        </p:nvSpPr>
        <p:spPr>
          <a:xfrm>
            <a:off x="31817865" y="25100472"/>
            <a:ext cx="10777934" cy="1052596"/>
          </a:xfrm>
          <a:prstGeom prst="rect">
            <a:avLst/>
          </a:prstGeom>
        </p:spPr>
        <p:txBody>
          <a:bodyPr wrap="square">
            <a:spAutoFit/>
          </a:bodyPr>
          <a:lstStyle/>
          <a:p>
            <a:pPr>
              <a:lnSpc>
                <a:spcPct val="120000"/>
              </a:lnSpc>
            </a:pPr>
            <a:endParaRPr lang="en-GB" sz="2600" dirty="0">
              <a:latin typeface="Arial" panose="020B0604020202020204" pitchFamily="34" charset="0"/>
              <a:cs typeface="Arial" panose="020B0604020202020204" pitchFamily="34" charset="0"/>
            </a:endParaRPr>
          </a:p>
          <a:p>
            <a:pPr>
              <a:lnSpc>
                <a:spcPct val="120000"/>
              </a:lnSpc>
            </a:pPr>
            <a:endParaRPr lang="en-US" sz="26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BA4CF46-E210-4322-91D1-2A41779F64E4}"/>
              </a:ext>
            </a:extLst>
          </p:cNvPr>
          <p:cNvSpPr/>
          <p:nvPr/>
        </p:nvSpPr>
        <p:spPr>
          <a:xfrm>
            <a:off x="31817865" y="25057690"/>
            <a:ext cx="10758886" cy="5940088"/>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Acknowledgments</a:t>
            </a:r>
          </a:p>
          <a:p>
            <a:r>
              <a:rPr lang="en-GB" sz="2000" dirty="0">
                <a:latin typeface="Arial" panose="020B0604020202020204" pitchFamily="34" charset="0"/>
                <a:cs typeface="Arial" panose="020B0604020202020204" pitchFamily="34" charset="0"/>
              </a:rPr>
              <a:t>This work was supported by a BHIVA Research Award 2017.</a:t>
            </a:r>
          </a:p>
          <a:p>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ASTRA and AURAH studies present independent research funded by the National Institute for Health Research (NIHR) under its Programme Grants for Applied Research funding scheme (RP-PG-0608-10142). The ASTRA and AURAH Study Groups acknowledge the support of the NIHR, through the Comprehensive Clinical Research Network. </a:t>
            </a:r>
          </a:p>
          <a:p>
            <a:r>
              <a:rPr lang="en-GB" sz="2000" dirty="0">
                <a:latin typeface="Arial" panose="020B0604020202020204" pitchFamily="34" charset="0"/>
                <a:cs typeface="Arial" panose="020B0604020202020204" pitchFamily="34" charset="0"/>
              </a:rPr>
              <a:t>The views expressed in this presentation are those of the authors and not necessarily those of the NHS, the NIHR, or the Department of Health.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We thank all study participants for their time and effort, and gratefully acknowledge the contributions of all the ASTRA clinic teams in recruitment and data collection.</a:t>
            </a:r>
          </a:p>
          <a:p>
            <a:endParaRPr lang="en-GB" sz="2000" dirty="0">
              <a:latin typeface="Arial" panose="020B0604020202020204" pitchFamily="34" charset="0"/>
              <a:cs typeface="Arial" panose="020B0604020202020204" pitchFamily="34" charset="0"/>
            </a:endParaRPr>
          </a:p>
          <a:p>
            <a:pPr>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ASTRA clinic teams at Royal Free Hospital: Alison Rodger; Margaret Johnson; Jeffrey McDonnell; </a:t>
            </a:r>
            <a:r>
              <a:rPr lang="en-GB" sz="2000" dirty="0" err="1">
                <a:latin typeface="Arial" panose="020B0604020202020204" pitchFamily="34" charset="0"/>
                <a:ea typeface="Calibri" panose="020F0502020204030204" pitchFamily="34" charset="0"/>
                <a:cs typeface="Times New Roman" panose="02020603050405020304" pitchFamily="18" charset="0"/>
              </a:rPr>
              <a:t>Aderonke</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Adebiyi</a:t>
            </a:r>
            <a:r>
              <a:rPr lang="en-GB" sz="2000" dirty="0">
                <a:latin typeface="Arial" panose="020B0604020202020204" pitchFamily="34" charset="0"/>
                <a:ea typeface="Calibri" panose="020F0502020204030204" pitchFamily="34" charset="0"/>
                <a:cs typeface="Times New Roman" panose="02020603050405020304" pitchFamily="18" charset="0"/>
              </a:rPr>
              <a:t>. ASTRA core team: Fiona Lampe; Alison Rodger; Andrew Speakman; Andrew Phillips. ASTRA data management: Andrew Speakman; Marina </a:t>
            </a:r>
            <a:r>
              <a:rPr lang="en-GB" sz="2000" dirty="0" err="1">
                <a:latin typeface="Arial" panose="020B0604020202020204" pitchFamily="34" charset="0"/>
                <a:ea typeface="Calibri" panose="020F0502020204030204" pitchFamily="34" charset="0"/>
                <a:cs typeface="Times New Roman" panose="02020603050405020304" pitchFamily="18" charset="0"/>
              </a:rPr>
              <a:t>Daskalopoulou</a:t>
            </a:r>
            <a:r>
              <a:rPr lang="en-GB" sz="2000" dirty="0">
                <a:latin typeface="Arial" panose="020B0604020202020204" pitchFamily="34" charset="0"/>
                <a:ea typeface="Calibri" panose="020F0502020204030204" pitchFamily="34" charset="0"/>
                <a:cs typeface="Times New Roman" panose="02020603050405020304" pitchFamily="18" charset="0"/>
              </a:rPr>
              <a:t>; Fiona Lampe. ASTRA advisory group: Lorraine Sherr; Simon Collins; Jonathan </a:t>
            </a:r>
            <a:r>
              <a:rPr lang="en-GB" sz="2000" dirty="0" err="1">
                <a:latin typeface="Arial" panose="020B0604020202020204" pitchFamily="34" charset="0"/>
                <a:ea typeface="Calibri" panose="020F0502020204030204" pitchFamily="34" charset="0"/>
                <a:cs typeface="Times New Roman" panose="02020603050405020304" pitchFamily="18" charset="0"/>
              </a:rPr>
              <a:t>Elford</a:t>
            </a:r>
            <a:r>
              <a:rPr lang="en-GB" sz="2000" dirty="0">
                <a:latin typeface="Arial" panose="020B0604020202020204" pitchFamily="34" charset="0"/>
                <a:ea typeface="Calibri" panose="020F0502020204030204" pitchFamily="34" charset="0"/>
                <a:cs typeface="Times New Roman" panose="02020603050405020304" pitchFamily="18" charset="0"/>
              </a:rPr>
              <a:t>; Alec Miners; Anne Johnson; Graham Hart; Anna-Maria </a:t>
            </a:r>
            <a:r>
              <a:rPr lang="en-GB" sz="2000" dirty="0" err="1">
                <a:latin typeface="Arial" panose="020B0604020202020204" pitchFamily="34" charset="0"/>
                <a:ea typeface="Calibri" panose="020F0502020204030204" pitchFamily="34" charset="0"/>
                <a:cs typeface="Times New Roman" panose="02020603050405020304" pitchFamily="18" charset="0"/>
              </a:rPr>
              <a:t>Geretti</a:t>
            </a:r>
            <a:r>
              <a:rPr lang="en-GB" sz="2000" dirty="0">
                <a:latin typeface="Arial" panose="020B0604020202020204" pitchFamily="34" charset="0"/>
                <a:ea typeface="Calibri" panose="020F0502020204030204" pitchFamily="34" charset="0"/>
                <a:cs typeface="Times New Roman" panose="02020603050405020304" pitchFamily="18" charset="0"/>
              </a:rPr>
              <a:t>; Bill Burman. CAPRA grant Advisory Board: Nick Partridge; Kay Orton; Anthony </a:t>
            </a:r>
            <a:r>
              <a:rPr lang="en-GB" sz="2000" dirty="0" err="1">
                <a:latin typeface="Arial" panose="020B0604020202020204" pitchFamily="34" charset="0"/>
                <a:ea typeface="Calibri" panose="020F0502020204030204" pitchFamily="34" charset="0"/>
                <a:cs typeface="Times New Roman" panose="02020603050405020304" pitchFamily="18" charset="0"/>
              </a:rPr>
              <a:t>Nardone</a:t>
            </a:r>
            <a:r>
              <a:rPr lang="en-GB" sz="2000" dirty="0">
                <a:latin typeface="Arial" panose="020B0604020202020204" pitchFamily="34" charset="0"/>
                <a:ea typeface="Calibri" panose="020F0502020204030204" pitchFamily="34" charset="0"/>
                <a:cs typeface="Times New Roman" panose="02020603050405020304" pitchFamily="18" charset="0"/>
              </a:rPr>
              <a:t>; Ann Sullivan.</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6BA4CF46-E210-4322-91D1-2A41779F64E4}"/>
              </a:ext>
            </a:extLst>
          </p:cNvPr>
          <p:cNvSpPr/>
          <p:nvPr/>
        </p:nvSpPr>
        <p:spPr>
          <a:xfrm>
            <a:off x="31817865" y="24188973"/>
            <a:ext cx="10758886" cy="461665"/>
          </a:xfrm>
          <a:prstGeom prst="rect">
            <a:avLst/>
          </a:prstGeom>
        </p:spPr>
        <p:txBody>
          <a:bodyPr wrap="square">
            <a:spAutoFit/>
          </a:bodyPr>
          <a:lstStyle/>
          <a:p>
            <a:pPr>
              <a:lnSpc>
                <a:spcPct val="120000"/>
              </a:lnSpc>
            </a:pPr>
            <a:r>
              <a:rPr lang="en-GB" sz="2000" dirty="0">
                <a:latin typeface="Arial" panose="020B0604020202020204" pitchFamily="34" charset="0"/>
                <a:cs typeface="Arial" panose="020B0604020202020204" pitchFamily="34" charset="0"/>
              </a:rPr>
              <a:t>IDU=injection drug use; *adjusted for demographic group, age, years since HIV diagnosis</a:t>
            </a:r>
          </a:p>
        </p:txBody>
      </p:sp>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626396" y="18589651"/>
            <a:ext cx="17133003" cy="1242064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22014" y="14517381"/>
            <a:ext cx="3946595" cy="368655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89052" y="13811474"/>
            <a:ext cx="4029066" cy="4029066"/>
          </a:xfrm>
          <a:prstGeom prst="rect">
            <a:avLst/>
          </a:prstGeom>
        </p:spPr>
      </p:pic>
      <p:sp>
        <p:nvSpPr>
          <p:cNvPr id="2" name="TextBox 1"/>
          <p:cNvSpPr txBox="1"/>
          <p:nvPr/>
        </p:nvSpPr>
        <p:spPr>
          <a:xfrm>
            <a:off x="13266341" y="10648592"/>
            <a:ext cx="17814835" cy="2622193"/>
          </a:xfrm>
          <a:prstGeom prst="rect">
            <a:avLst/>
          </a:prstGeom>
          <a:noFill/>
        </p:spPr>
        <p:txBody>
          <a:bodyPr wrap="square" rtlCol="0">
            <a:spAutoFit/>
          </a:bodyPr>
          <a:lstStyle/>
          <a:p>
            <a:pPr>
              <a:lnSpc>
                <a:spcPct val="121000"/>
              </a:lnSpc>
            </a:pPr>
            <a:r>
              <a:rPr lang="en-GB" sz="7000" b="1" dirty="0">
                <a:solidFill>
                  <a:prstClr val="black"/>
                </a:solidFill>
                <a:latin typeface="Arial" panose="020B0604020202020204" pitchFamily="34" charset="0"/>
                <a:ea typeface="+mj-ea"/>
                <a:cs typeface="+mj-cs"/>
              </a:rPr>
              <a:t>C</a:t>
            </a:r>
            <a:r>
              <a:rPr lang="en-GB" sz="7000" b="1" dirty="0">
                <a:solidFill>
                  <a:prstClr val="black"/>
                </a:solidFill>
                <a:latin typeface="Arial" panose="020B0604020202020204" pitchFamily="34" charset="0"/>
                <a:ea typeface="Calibri" panose="020F0502020204030204" pitchFamily="34" charset="0"/>
                <a:cs typeface="+mj-cs"/>
              </a:rPr>
              <a:t>auses</a:t>
            </a:r>
            <a:r>
              <a:rPr lang="en-GB" sz="7000" dirty="0">
                <a:solidFill>
                  <a:prstClr val="black"/>
                </a:solidFill>
                <a:latin typeface="Arial" panose="020B0604020202020204" pitchFamily="34" charset="0"/>
                <a:ea typeface="Calibri" panose="020F0502020204030204" pitchFamily="34" charset="0"/>
                <a:cs typeface="+mj-cs"/>
              </a:rPr>
              <a:t> of hospitalisation are </a:t>
            </a:r>
            <a:r>
              <a:rPr lang="en-GB" sz="7000" b="1" dirty="0">
                <a:solidFill>
                  <a:prstClr val="black"/>
                </a:solidFill>
                <a:latin typeface="Arial" panose="020B0604020202020204" pitchFamily="34" charset="0"/>
                <a:ea typeface="Calibri" panose="020F0502020204030204" pitchFamily="34" charset="0"/>
                <a:cs typeface="+mj-cs"/>
              </a:rPr>
              <a:t>wide-ranging </a:t>
            </a:r>
            <a:r>
              <a:rPr lang="en-GB" sz="7000" dirty="0">
                <a:solidFill>
                  <a:prstClr val="black"/>
                </a:solidFill>
                <a:latin typeface="Arial" panose="020B0604020202020204" pitchFamily="34" charset="0"/>
                <a:ea typeface="Calibri" panose="020F0502020204030204" pitchFamily="34" charset="0"/>
                <a:cs typeface="+mj-cs"/>
              </a:rPr>
              <a:t>and not primarily AIDS-related.</a:t>
            </a:r>
            <a:endParaRPr lang="en-GB" sz="7000" dirty="0"/>
          </a:p>
        </p:txBody>
      </p:sp>
      <p:cxnSp>
        <p:nvCxnSpPr>
          <p:cNvPr id="6" name="Straight Connector 5"/>
          <p:cNvCxnSpPr/>
          <p:nvPr/>
        </p:nvCxnSpPr>
        <p:spPr>
          <a:xfrm>
            <a:off x="17713779" y="17221943"/>
            <a:ext cx="9000000" cy="0"/>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4" name="Audio narr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0051" y="1921390"/>
            <a:ext cx="1033389" cy="10333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40185902" y="2393137"/>
            <a:ext cx="2897187" cy="769441"/>
          </a:xfrm>
          <a:prstGeom prst="rect">
            <a:avLst/>
          </a:prstGeom>
          <a:noFill/>
        </p:spPr>
        <p:txBody>
          <a:bodyPr wrap="square" rtlCol="0">
            <a:spAutoFit/>
          </a:bodyPr>
          <a:lstStyle/>
          <a:p>
            <a:r>
              <a:rPr lang="en-GB" sz="4400" dirty="0">
                <a:solidFill>
                  <a:schemeClr val="bg1"/>
                </a:solidFill>
                <a:latin typeface="Arial" panose="020B0604020202020204" pitchFamily="34" charset="0"/>
                <a:ea typeface="Calibri" panose="020F0502020204030204" pitchFamily="34" charset="0"/>
              </a:rPr>
              <a:t>PEB0096</a:t>
            </a:r>
            <a:endParaRPr lang="en-GB" sz="4400" dirty="0">
              <a:solidFill>
                <a:schemeClr val="bg1"/>
              </a:solidFill>
            </a:endParaRPr>
          </a:p>
        </p:txBody>
      </p:sp>
    </p:spTree>
    <p:extLst>
      <p:ext uri="{BB962C8B-B14F-4D97-AF65-F5344CB8AC3E}">
        <p14:creationId xmlns:p14="http://schemas.microsoft.com/office/powerpoint/2010/main" val="25680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1418</Words>
  <Application>Microsoft Office PowerPoint</Application>
  <PresentationFormat>Benutzerdefiniert</PresentationFormat>
  <Paragraphs>206</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Social and socioeconomic disadvantage, poor mental health and adverse lifestyle factors are strong predictors of hospitalisation in people living with HIV.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Alexander Leb</cp:lastModifiedBy>
  <cp:revision>150</cp:revision>
  <dcterms:created xsi:type="dcterms:W3CDTF">2019-07-02T13:39:34Z</dcterms:created>
  <dcterms:modified xsi:type="dcterms:W3CDTF">2020-06-30T13:03:21Z</dcterms:modified>
</cp:coreProperties>
</file>